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4133" r:id="rId1"/>
    <p:sldMasterId id="2147484193" r:id="rId2"/>
  </p:sldMasterIdLst>
  <p:notesMasterIdLst>
    <p:notesMasterId r:id="rId29"/>
  </p:notesMasterIdLst>
  <p:handoutMasterIdLst>
    <p:handoutMasterId r:id="rId30"/>
  </p:handoutMasterIdLst>
  <p:sldIdLst>
    <p:sldId id="256" r:id="rId3"/>
    <p:sldId id="278" r:id="rId4"/>
    <p:sldId id="302" r:id="rId5"/>
    <p:sldId id="303" r:id="rId6"/>
    <p:sldId id="261" r:id="rId7"/>
    <p:sldId id="304" r:id="rId8"/>
    <p:sldId id="305" r:id="rId9"/>
    <p:sldId id="283" r:id="rId10"/>
    <p:sldId id="314" r:id="rId11"/>
    <p:sldId id="313" r:id="rId12"/>
    <p:sldId id="312" r:id="rId13"/>
    <p:sldId id="286" r:id="rId14"/>
    <p:sldId id="316" r:id="rId15"/>
    <p:sldId id="315" r:id="rId16"/>
    <p:sldId id="287" r:id="rId17"/>
    <p:sldId id="306" r:id="rId18"/>
    <p:sldId id="307" r:id="rId19"/>
    <p:sldId id="308" r:id="rId20"/>
    <p:sldId id="291" r:id="rId21"/>
    <p:sldId id="310" r:id="rId22"/>
    <p:sldId id="297" r:id="rId23"/>
    <p:sldId id="301" r:id="rId24"/>
    <p:sldId id="299" r:id="rId25"/>
    <p:sldId id="300" r:id="rId26"/>
    <p:sldId id="309" r:id="rId27"/>
    <p:sldId id="268" r:id="rId28"/>
  </p:sldIdLst>
  <p:sldSz cx="9144000" cy="6858000" type="screen4x3"/>
  <p:notesSz cx="6797675" cy="9874250"/>
  <p:embeddedFontLst>
    <p:embeddedFont>
      <p:font typeface="Century Gothic" pitchFamily="34" charset="0"/>
      <p:regular r:id="rId31"/>
      <p:bold r:id="rId32"/>
      <p:italic r:id="rId33"/>
      <p:boldItalic r:id="rId34"/>
    </p:embeddedFont>
    <p:embeddedFont>
      <p:font typeface="Cambria Math" pitchFamily="18" charset="0"/>
      <p:regular r:id="rId35"/>
    </p:embeddedFont>
    <p:embeddedFont>
      <p:font typeface="Times" pitchFamily="18" charset="0"/>
      <p:regular r:id="rId36"/>
      <p:bold r:id="rId37"/>
      <p:italic r:id="rId38"/>
      <p:boldItalic r:id="rId39"/>
    </p:embeddedFont>
    <p:embeddedFont>
      <p:font typeface="Palatino Linotype" pitchFamily="18" charset="0"/>
      <p:regular r:id="rId40"/>
      <p:bold r:id="rId41"/>
      <p:italic r:id="rId42"/>
      <p:boldItalic r:id="rId43"/>
    </p:embeddedFont>
    <p:embeddedFont>
      <p:font typeface="ＭＳ Ｐゴシック" pitchFamily="34" charset="-128"/>
      <p:regular r:id="rId44"/>
    </p:embeddedFont>
    <p:embeddedFont>
      <p:font typeface="Verdana" pitchFamily="34" charset="0"/>
      <p:regular r:id="rId45"/>
      <p:bold r:id="rId46"/>
      <p:italic r:id="rId47"/>
      <p:boldItalic r:id="rId48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00"/>
    <a:srgbClr val="C40000"/>
    <a:srgbClr val="333399"/>
    <a:srgbClr val="F55151"/>
    <a:srgbClr val="FF3F3F"/>
    <a:srgbClr val="FF6161"/>
    <a:srgbClr val="FAD4B4"/>
    <a:srgbClr val="3E97F8"/>
    <a:srgbClr val="2187F7"/>
    <a:srgbClr val="8FC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874" autoAdjust="0"/>
  </p:normalViewPr>
  <p:slideViewPr>
    <p:cSldViewPr>
      <p:cViewPr>
        <p:scale>
          <a:sx n="100" d="100"/>
          <a:sy n="100" d="100"/>
        </p:scale>
        <p:origin x="-984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4164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F4BDD92-5DD2-46CA-8576-1BDEFAD5B6F8}" type="datetimeFigureOut">
              <a:rPr lang="en-US"/>
              <a:pPr>
                <a:defRPr/>
              </a:pPr>
              <a:t>5/17/2013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8DB11D2-34A6-4660-9586-1414D06765D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76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690269"/>
            <a:ext cx="4984962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0537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5E00DFD-B228-45BB-9009-333B94F10F38}" type="slidenum">
              <a:rPr lang="it-IT"/>
              <a:pPr>
                <a:defRPr/>
              </a:pPr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6197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00DFD-B228-45BB-9009-333B94F10F38}" type="slidenum">
              <a:rPr lang="it-IT" smtClean="0"/>
              <a:pPr>
                <a:defRPr/>
              </a:pPr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291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00DFD-B228-45BB-9009-333B94F10F38}" type="slidenum">
              <a:rPr lang="it-IT" smtClean="0"/>
              <a:pPr>
                <a:defRPr/>
              </a:pPr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2915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5"/>
          <p:cNvSpPr/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it-IT" dirty="0">
              <a:latin typeface="Arial" charset="0"/>
              <a:cs typeface="Arial" pitchFamily="34" charset="0"/>
            </a:endParaRPr>
          </a:p>
        </p:txBody>
      </p:sp>
      <p:sp>
        <p:nvSpPr>
          <p:cNvPr id="10" name="Rettangolo 6"/>
          <p:cNvSpPr/>
          <p:nvPr userDrawn="1"/>
        </p:nvSpPr>
        <p:spPr bwMode="auto">
          <a:xfrm>
            <a:off x="0" y="0"/>
            <a:ext cx="9144000" cy="40481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it-IT" sz="1200" dirty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Eurographics 2012, Cagliari, Italy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0325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4B5A71A-D87A-4994-A93F-200E1D5A15B1}" type="datetimeFigureOut">
              <a:rPr lang="de-DE" smtClean="0"/>
              <a:t>17.05.2013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5A47148-49AA-460D-A7D5-4391DED4B51F}" type="slidenum">
              <a:rPr lang="it-IT" smtClean="0"/>
              <a:pPr>
                <a:defRPr/>
              </a:pPr>
              <a:t>‹Nr.›</a:t>
            </a:fld>
            <a:endParaRPr lang="it-IT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5"/>
          <p:cNvSpPr/>
          <p:nvPr userDrawn="1"/>
        </p:nvSpPr>
        <p:spPr bwMode="auto">
          <a:xfrm>
            <a:off x="0" y="6453188"/>
            <a:ext cx="9144000" cy="404812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it-IT" dirty="0">
              <a:latin typeface="Arial" charset="0"/>
              <a:cs typeface="Arial" pitchFamily="34" charset="0"/>
            </a:endParaRPr>
          </a:p>
        </p:txBody>
      </p:sp>
      <p:sp>
        <p:nvSpPr>
          <p:cNvPr id="10" name="Rettangolo 6"/>
          <p:cNvSpPr/>
          <p:nvPr userDrawn="1"/>
        </p:nvSpPr>
        <p:spPr bwMode="auto">
          <a:xfrm>
            <a:off x="0" y="0"/>
            <a:ext cx="9144000" cy="40481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eaLnBrk="0" hangingPunct="0">
              <a:defRPr/>
            </a:pPr>
            <a:r>
              <a:rPr lang="it-IT" sz="1200" dirty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Eurographics 2012, Cagliari, Italy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95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0325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0" Type="http://schemas.openxmlformats.org/officeDocument/2006/relationships/image" Target="../media/image25.png"/><Relationship Id="rId9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0.png"/><Relationship Id="rId7" Type="http://schemas.openxmlformats.org/officeDocument/2006/relationships/image" Target="../media/image29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2.png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742951"/>
            <a:ext cx="91440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4000" dirty="0"/>
              <a:t>Pseudo-Skeleton </a:t>
            </a:r>
            <a:r>
              <a:rPr lang="de-DE" sz="4000" dirty="0" err="1"/>
              <a:t>based</a:t>
            </a:r>
            <a:r>
              <a:rPr lang="de-DE" sz="4000" dirty="0"/>
              <a:t> ARAP </a:t>
            </a:r>
            <a:r>
              <a:rPr lang="de-DE" sz="4000" dirty="0" err="1"/>
              <a:t>Mesh</a:t>
            </a:r>
            <a:r>
              <a:rPr lang="de-DE" sz="4000" dirty="0"/>
              <a:t> Deformation</a:t>
            </a:r>
            <a:endParaRPr lang="en-US" sz="4000" dirty="0"/>
          </a:p>
        </p:txBody>
      </p:sp>
      <p:sp>
        <p:nvSpPr>
          <p:cNvPr id="13315" name="Sottotitolo 2"/>
          <p:cNvSpPr>
            <a:spLocks noGrp="1"/>
          </p:cNvSpPr>
          <p:nvPr>
            <p:ph type="subTitle" idx="1"/>
          </p:nvPr>
        </p:nvSpPr>
        <p:spPr>
          <a:xfrm>
            <a:off x="0" y="3645024"/>
            <a:ext cx="9144000" cy="695325"/>
          </a:xfrm>
        </p:spPr>
        <p:txBody>
          <a:bodyPr>
            <a:normAutofit/>
          </a:bodyPr>
          <a:lstStyle/>
          <a:p>
            <a:r>
              <a:rPr lang="de-DE" sz="2000" b="1" dirty="0" smtClean="0"/>
              <a:t>M. Zollhöfer</a:t>
            </a:r>
            <a:r>
              <a:rPr lang="de-DE" sz="2000" b="0" dirty="0" smtClean="0"/>
              <a:t>, </a:t>
            </a:r>
            <a:r>
              <a:rPr lang="de-DE" sz="2000" b="0" dirty="0"/>
              <a:t>A. </a:t>
            </a:r>
            <a:r>
              <a:rPr lang="de-DE" sz="2000" b="0" dirty="0" smtClean="0"/>
              <a:t>Vieweg, J. </a:t>
            </a:r>
            <a:r>
              <a:rPr lang="de-DE" sz="2000" b="0" dirty="0" err="1" smtClean="0"/>
              <a:t>Süßmuth</a:t>
            </a:r>
            <a:r>
              <a:rPr lang="de-DE" sz="2000" b="0" dirty="0"/>
              <a:t> and G. Greiner </a:t>
            </a:r>
            <a:endParaRPr lang="de-DE" sz="2000" b="0" dirty="0" smtClean="0"/>
          </a:p>
          <a:p>
            <a:r>
              <a:rPr lang="de-DE" sz="1300" b="0" dirty="0" smtClean="0"/>
              <a:t>Computer Graphics Group, FAU Erlangen-</a:t>
            </a:r>
            <a:r>
              <a:rPr lang="de-DE" sz="1300" b="0" dirty="0" err="1" smtClean="0"/>
              <a:t>Nuremberg</a:t>
            </a:r>
            <a:r>
              <a:rPr lang="de-DE" sz="1300" b="0" dirty="0" smtClean="0"/>
              <a:t>, Germany</a:t>
            </a:r>
            <a:endParaRPr lang="en-US" sz="1300" b="0" dirty="0" smtClean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1440160" cy="5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ild 3" descr="fau-logo-tech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3203848" y="4418059"/>
            <a:ext cx="1368151" cy="667125"/>
          </a:xfrm>
          <a:prstGeom prst="rect">
            <a:avLst/>
          </a:prstGeom>
        </p:spPr>
      </p:pic>
      <p:pic>
        <p:nvPicPr>
          <p:cNvPr id="1026" name="Picture 2" descr="D:\Work\Research\Publications\SARAP\CASA2013\Tmpl_pac2\imgs\fighter_defor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58430"/>
            <a:ext cx="792643" cy="108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ork\Research\Publications\SARAP\CASA2013\Tmpl_pac2\imgs\horse_defor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62" y="2564904"/>
            <a:ext cx="77912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 bwMode="auto">
          <a:xfrm>
            <a:off x="6372200" y="2198807"/>
            <a:ext cx="2088232" cy="2497398"/>
          </a:xfrm>
          <a:prstGeom prst="roundRect">
            <a:avLst/>
          </a:prstGeom>
          <a:solidFill>
            <a:srgbClr val="C7E1FD">
              <a:alpha val="15686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5544739" cy="4897437"/>
          </a:xfrm>
        </p:spPr>
        <p:txBody>
          <a:bodyPr>
            <a:normAutofit/>
          </a:bodyPr>
          <a:lstStyle/>
          <a:p>
            <a:r>
              <a:rPr lang="en-US" dirty="0" smtClean="0"/>
              <a:t>Preprocessing</a:t>
            </a:r>
          </a:p>
          <a:p>
            <a:pPr lvl="1"/>
            <a:r>
              <a:rPr lang="en-US" dirty="0" smtClean="0"/>
              <a:t>Automatically create pseudo skeleton</a:t>
            </a:r>
          </a:p>
          <a:p>
            <a:pPr lvl="2"/>
            <a:r>
              <a:rPr lang="en-US" dirty="0" smtClean="0"/>
              <a:t>Decouple problem from model complexity</a:t>
            </a:r>
          </a:p>
          <a:p>
            <a:pPr lvl="2"/>
            <a:r>
              <a:rPr lang="en-US" dirty="0" smtClean="0"/>
              <a:t>Transparent for the user</a:t>
            </a:r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E6E1BC-46A8-4481-8499-7E97404D47B6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10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Pfeil nach unten 3"/>
          <p:cNvSpPr/>
          <p:nvPr/>
        </p:nvSpPr>
        <p:spPr bwMode="auto">
          <a:xfrm>
            <a:off x="7280028" y="2008159"/>
            <a:ext cx="272571" cy="180020"/>
          </a:xfrm>
          <a:prstGeom prst="downArrow">
            <a:avLst/>
          </a:prstGeom>
          <a:solidFill>
            <a:srgbClr val="3E97F8">
              <a:alpha val="1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Overview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Bild 3" descr="fau-logo-tech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19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pic>
        <p:nvPicPr>
          <p:cNvPr id="4098" name="Picture 2" descr="D:\Work\Research\Publications\SARAP\CASA2013\Tmpl_pac2\imgs\Unbenannt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63504"/>
            <a:ext cx="1779015" cy="126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Work\Research\Publications\SARAP\CASA2013\Tmpl_pac2\imgs\Unbenannt2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79" y="2348880"/>
            <a:ext cx="1351213" cy="10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feil nach unten 11"/>
          <p:cNvSpPr/>
          <p:nvPr/>
        </p:nvSpPr>
        <p:spPr bwMode="auto">
          <a:xfrm>
            <a:off x="7308304" y="4689140"/>
            <a:ext cx="272571" cy="180020"/>
          </a:xfrm>
          <a:prstGeom prst="downArrow">
            <a:avLst/>
          </a:prstGeom>
          <a:solidFill>
            <a:srgbClr val="3E97F8">
              <a:alpha val="1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3" name="Abgerundetes Rechteck 2"/>
          <p:cNvSpPr/>
          <p:nvPr/>
        </p:nvSpPr>
        <p:spPr bwMode="auto">
          <a:xfrm>
            <a:off x="6372200" y="2198807"/>
            <a:ext cx="2088232" cy="2497398"/>
          </a:xfrm>
          <a:prstGeom prst="roundRect">
            <a:avLst/>
          </a:prstGeom>
          <a:solidFill>
            <a:srgbClr val="C7E1FD">
              <a:alpha val="15686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5544739" cy="4897437"/>
          </a:xfrm>
        </p:spPr>
        <p:txBody>
          <a:bodyPr>
            <a:normAutofit/>
          </a:bodyPr>
          <a:lstStyle/>
          <a:p>
            <a:r>
              <a:rPr lang="en-US" dirty="0" smtClean="0"/>
              <a:t>Preprocessing</a:t>
            </a:r>
          </a:p>
          <a:p>
            <a:pPr lvl="1"/>
            <a:r>
              <a:rPr lang="en-US" dirty="0" smtClean="0"/>
              <a:t>Automatically create pseudo skeleton</a:t>
            </a:r>
          </a:p>
          <a:p>
            <a:pPr lvl="2"/>
            <a:r>
              <a:rPr lang="en-US" dirty="0" smtClean="0"/>
              <a:t>Decouple problem from model complexity</a:t>
            </a:r>
          </a:p>
          <a:p>
            <a:pPr lvl="2"/>
            <a:r>
              <a:rPr lang="en-US" dirty="0" smtClean="0"/>
              <a:t>Transparent for the user</a:t>
            </a:r>
          </a:p>
          <a:p>
            <a:pPr lvl="2"/>
            <a:endParaRPr lang="de-DE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Runtime</a:t>
            </a:r>
          </a:p>
          <a:p>
            <a:pPr lvl="1"/>
            <a:r>
              <a:rPr lang="en-US" dirty="0" smtClean="0"/>
              <a:t>Modify handle positions</a:t>
            </a:r>
          </a:p>
          <a:p>
            <a:pPr lvl="1"/>
            <a:r>
              <a:rPr lang="en-US" dirty="0" smtClean="0"/>
              <a:t>Use ARAP solver to deform pseudo skeleton</a:t>
            </a:r>
            <a:endParaRPr lang="en-US" dirty="0"/>
          </a:p>
          <a:p>
            <a:pPr lvl="1"/>
            <a:r>
              <a:rPr lang="en-US" dirty="0" smtClean="0"/>
              <a:t>Transfer deformation to input model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741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EE6E1BC-46A8-4481-8499-7E97404D47B6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11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Pfeil nach unten 3"/>
          <p:cNvSpPr/>
          <p:nvPr/>
        </p:nvSpPr>
        <p:spPr bwMode="auto">
          <a:xfrm>
            <a:off x="7280028" y="2008159"/>
            <a:ext cx="272571" cy="180020"/>
          </a:xfrm>
          <a:prstGeom prst="downArrow">
            <a:avLst/>
          </a:prstGeom>
          <a:solidFill>
            <a:srgbClr val="3E97F8">
              <a:alpha val="1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Overview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Bild 3" descr="fau-logo-tech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19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pic>
        <p:nvPicPr>
          <p:cNvPr id="4098" name="Picture 2" descr="D:\Work\Research\Publications\SARAP\CASA2013\Tmpl_pac2\imgs\Unbenannt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63504"/>
            <a:ext cx="1779015" cy="126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Work\Research\Publications\SARAP\CASA2013\Tmpl_pac2\imgs\Unbenannt2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79" y="2348880"/>
            <a:ext cx="1351213" cy="105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Work\Research\Publications\SARAP\CASA2013\Tmpl_pac2\imgs\Unbenannt1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22" y="3356992"/>
            <a:ext cx="1321162" cy="11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Work\Research\Publications\SARAP\CASA2013\Tmpl_pac2\imgs\Unbenannt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9582"/>
            <a:ext cx="1751449" cy="15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4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1B879A9-0CA1-4341-97A3-D3FC1A2FDF62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12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Proxy Geometry</a:t>
            </a: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179388" y="1484313"/>
            <a:ext cx="5040808" cy="4897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Pseudo Skeleton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Skeleton</a:t>
            </a:r>
          </a:p>
          <a:p>
            <a:pPr lvl="2" fontAlgn="auto">
              <a:spcAft>
                <a:spcPts val="0"/>
              </a:spcAft>
            </a:pPr>
            <a:r>
              <a:rPr lang="en-US" dirty="0" smtClean="0"/>
              <a:t>Mesh Contraction </a:t>
            </a:r>
            <a:r>
              <a:rPr lang="de-DE" b="1" dirty="0" smtClean="0"/>
              <a:t>[ACCTL08]</a:t>
            </a:r>
            <a:endParaRPr lang="en-US" dirty="0" smtClean="0"/>
          </a:p>
          <a:p>
            <a:pPr lvl="1" fontAlgn="auto">
              <a:spcAft>
                <a:spcPts val="0"/>
              </a:spcAft>
            </a:pPr>
            <a:r>
              <a:rPr lang="de-DE" dirty="0" err="1" smtClean="0"/>
              <a:t>Skinning</a:t>
            </a:r>
            <a:r>
              <a:rPr lang="de-DE" dirty="0" smtClean="0"/>
              <a:t> </a:t>
            </a:r>
            <a:r>
              <a:rPr lang="de-DE" dirty="0" err="1" smtClean="0"/>
              <a:t>weights</a:t>
            </a:r>
            <a:endParaRPr lang="de-DE" dirty="0" smtClean="0"/>
          </a:p>
          <a:p>
            <a:pPr lvl="2" fontAlgn="auto">
              <a:spcAft>
                <a:spcPts val="0"/>
              </a:spcAft>
            </a:pPr>
            <a:r>
              <a:rPr lang="de-DE" dirty="0" smtClean="0"/>
              <a:t>Diffusion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b="1" dirty="0" smtClean="0"/>
              <a:t>[BP07</a:t>
            </a:r>
            <a:r>
              <a:rPr lang="de-DE" b="1" dirty="0"/>
              <a:t>]</a:t>
            </a:r>
            <a:endParaRPr lang="en-US" dirty="0" smtClean="0"/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Add Pseudo </a:t>
            </a:r>
            <a:r>
              <a:rPr lang="en-US" dirty="0" smtClean="0"/>
              <a:t>bones</a:t>
            </a:r>
          </a:p>
          <a:p>
            <a:pPr lvl="2" fontAlgn="auto">
              <a:spcAft>
                <a:spcPts val="0"/>
              </a:spcAft>
            </a:pP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rotations</a:t>
            </a:r>
            <a:r>
              <a:rPr lang="de-DE" dirty="0"/>
              <a:t> </a:t>
            </a:r>
            <a:r>
              <a:rPr lang="en-US" dirty="0"/>
              <a:t>under-determined</a:t>
            </a:r>
          </a:p>
          <a:p>
            <a:pPr lvl="2" fontAlgn="auto">
              <a:spcAft>
                <a:spcPts val="0"/>
              </a:spcAft>
            </a:pPr>
            <a:endParaRPr lang="en-US" dirty="0" smtClean="0"/>
          </a:p>
          <a:p>
            <a:pPr lvl="1" fontAlgn="auto"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Bild 3" descr="fau-logo-tech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19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pic>
        <p:nvPicPr>
          <p:cNvPr id="6147" name="Picture 3" descr="D:\Work\Research\Publications\SARAP\CASA2013\Tmpl_pac2\imgs\raptor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170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Work\Research\Publications\SARAP\CASA2013\Tmpl_pac2\imgs\raptor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012" y="2420888"/>
            <a:ext cx="1731182" cy="121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feil nach unten 22"/>
          <p:cNvSpPr/>
          <p:nvPr/>
        </p:nvSpPr>
        <p:spPr bwMode="auto">
          <a:xfrm>
            <a:off x="6668082" y="2492896"/>
            <a:ext cx="336455" cy="265754"/>
          </a:xfrm>
          <a:prstGeom prst="downArrow">
            <a:avLst/>
          </a:prstGeom>
          <a:solidFill>
            <a:srgbClr val="FAD4B4">
              <a:alpha val="4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003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1B879A9-0CA1-4341-97A3-D3FC1A2FDF62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13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Proxy Geometry</a:t>
            </a: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179388" y="1484313"/>
            <a:ext cx="4824660" cy="4897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Pseudo Skeleton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Skeleton</a:t>
            </a:r>
          </a:p>
          <a:p>
            <a:pPr lvl="2" fontAlgn="auto">
              <a:spcAft>
                <a:spcPts val="0"/>
              </a:spcAft>
            </a:pPr>
            <a:r>
              <a:rPr lang="en-US" dirty="0" smtClean="0"/>
              <a:t>Mesh Contraction </a:t>
            </a:r>
            <a:r>
              <a:rPr lang="de-DE" b="1" dirty="0" smtClean="0"/>
              <a:t>[ACCTL08]</a:t>
            </a:r>
            <a:endParaRPr lang="en-US" dirty="0" smtClean="0"/>
          </a:p>
          <a:p>
            <a:pPr lvl="1" fontAlgn="auto">
              <a:spcAft>
                <a:spcPts val="0"/>
              </a:spcAft>
            </a:pPr>
            <a:r>
              <a:rPr lang="de-DE" dirty="0" err="1" smtClean="0"/>
              <a:t>Skinning</a:t>
            </a:r>
            <a:r>
              <a:rPr lang="de-DE" dirty="0" smtClean="0"/>
              <a:t> </a:t>
            </a:r>
            <a:r>
              <a:rPr lang="de-DE" dirty="0" err="1" smtClean="0"/>
              <a:t>weights</a:t>
            </a:r>
            <a:endParaRPr lang="de-DE" dirty="0" smtClean="0"/>
          </a:p>
          <a:p>
            <a:pPr lvl="2" fontAlgn="auto">
              <a:spcAft>
                <a:spcPts val="0"/>
              </a:spcAft>
            </a:pPr>
            <a:r>
              <a:rPr lang="de-DE" dirty="0" smtClean="0"/>
              <a:t>Diffusion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b="1" dirty="0" smtClean="0"/>
              <a:t>[BP07</a:t>
            </a:r>
            <a:r>
              <a:rPr lang="de-DE" b="1" dirty="0"/>
              <a:t>]</a:t>
            </a:r>
            <a:endParaRPr lang="en-US" dirty="0" smtClean="0"/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Add Pseudo </a:t>
            </a:r>
            <a:r>
              <a:rPr lang="en-US" dirty="0" smtClean="0"/>
              <a:t>bones</a:t>
            </a:r>
          </a:p>
          <a:p>
            <a:pPr lvl="2" fontAlgn="auto">
              <a:spcAft>
                <a:spcPts val="0"/>
              </a:spcAft>
            </a:pPr>
            <a:r>
              <a:rPr lang="de-DE" dirty="0" err="1" smtClean="0"/>
              <a:t>Local</a:t>
            </a:r>
            <a:r>
              <a:rPr lang="de-DE" dirty="0" smtClean="0"/>
              <a:t> </a:t>
            </a:r>
            <a:r>
              <a:rPr lang="de-DE" dirty="0" err="1" smtClean="0"/>
              <a:t>rotations</a:t>
            </a:r>
            <a:r>
              <a:rPr lang="de-DE" dirty="0" smtClean="0"/>
              <a:t> </a:t>
            </a:r>
            <a:r>
              <a:rPr lang="en-US" dirty="0" smtClean="0"/>
              <a:t>under-determined</a:t>
            </a:r>
            <a:endParaRPr lang="en-US" dirty="0" smtClean="0"/>
          </a:p>
          <a:p>
            <a:pPr lvl="1" fontAlgn="auto">
              <a:spcAft>
                <a:spcPts val="0"/>
              </a:spcAft>
            </a:pP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Bone to vertex mapping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Linear Blend Skinning (LBS)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Bild 3" descr="fau-logo-tech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19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pic>
        <p:nvPicPr>
          <p:cNvPr id="6147" name="Picture 3" descr="D:\Work\Research\Publications\SARAP\CASA2013\Tmpl_pac2\imgs\raptor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170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Work\Research\Publications\SARAP\CASA2013\Tmpl_pac2\imgs\raptor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012" y="2420888"/>
            <a:ext cx="1731182" cy="121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feil nach unten 22"/>
          <p:cNvSpPr/>
          <p:nvPr/>
        </p:nvSpPr>
        <p:spPr bwMode="auto">
          <a:xfrm>
            <a:off x="6668082" y="2492896"/>
            <a:ext cx="336455" cy="265754"/>
          </a:xfrm>
          <a:prstGeom prst="downArrow">
            <a:avLst/>
          </a:prstGeom>
          <a:solidFill>
            <a:srgbClr val="FAD4B4">
              <a:alpha val="4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8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1B879A9-0CA1-4341-97A3-D3FC1A2FDF62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14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Proxy Geometry</a:t>
            </a: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179388" y="1484313"/>
            <a:ext cx="4824660" cy="4897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Pseudo Skeleton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Skeleton</a:t>
            </a:r>
          </a:p>
          <a:p>
            <a:pPr lvl="2" fontAlgn="auto">
              <a:spcAft>
                <a:spcPts val="0"/>
              </a:spcAft>
            </a:pPr>
            <a:r>
              <a:rPr lang="en-US" dirty="0" smtClean="0"/>
              <a:t>Mesh Contraction </a:t>
            </a:r>
            <a:r>
              <a:rPr lang="de-DE" b="1" dirty="0" smtClean="0"/>
              <a:t>[ACCTL08]</a:t>
            </a:r>
            <a:endParaRPr lang="en-US" dirty="0" smtClean="0"/>
          </a:p>
          <a:p>
            <a:pPr lvl="1" fontAlgn="auto">
              <a:spcAft>
                <a:spcPts val="0"/>
              </a:spcAft>
            </a:pPr>
            <a:r>
              <a:rPr lang="de-DE" dirty="0" err="1" smtClean="0"/>
              <a:t>Skinning</a:t>
            </a:r>
            <a:r>
              <a:rPr lang="de-DE" dirty="0" smtClean="0"/>
              <a:t> </a:t>
            </a:r>
            <a:r>
              <a:rPr lang="de-DE" dirty="0" err="1" smtClean="0"/>
              <a:t>weights</a:t>
            </a:r>
            <a:endParaRPr lang="de-DE" dirty="0" smtClean="0"/>
          </a:p>
          <a:p>
            <a:pPr lvl="2" fontAlgn="auto">
              <a:spcAft>
                <a:spcPts val="0"/>
              </a:spcAft>
            </a:pPr>
            <a:r>
              <a:rPr lang="de-DE" dirty="0" smtClean="0"/>
              <a:t>Diffusion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b="1" dirty="0" smtClean="0"/>
              <a:t>[BP07</a:t>
            </a:r>
            <a:r>
              <a:rPr lang="de-DE" b="1" dirty="0"/>
              <a:t>]</a:t>
            </a:r>
            <a:endParaRPr lang="en-US" dirty="0" smtClean="0"/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Add Pseudo </a:t>
            </a:r>
            <a:r>
              <a:rPr lang="en-US" dirty="0" smtClean="0"/>
              <a:t>bones</a:t>
            </a:r>
          </a:p>
          <a:p>
            <a:pPr lvl="2" fontAlgn="auto">
              <a:spcAft>
                <a:spcPts val="0"/>
              </a:spcAft>
            </a:pP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rotations</a:t>
            </a:r>
            <a:r>
              <a:rPr lang="de-DE" dirty="0"/>
              <a:t> </a:t>
            </a:r>
            <a:r>
              <a:rPr lang="en-US" dirty="0"/>
              <a:t>under-determined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Bone to vertex mapping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Linear Blend Skinning (LBS)</a:t>
            </a:r>
          </a:p>
          <a:p>
            <a:pPr lvl="1" fontAlgn="auto">
              <a:spcAft>
                <a:spcPts val="0"/>
              </a:spcAft>
            </a:pPr>
            <a:endParaRPr lang="de-DE" dirty="0"/>
          </a:p>
          <a:p>
            <a:pPr fontAlgn="auto">
              <a:spcAft>
                <a:spcPts val="0"/>
              </a:spcAft>
            </a:pPr>
            <a:r>
              <a:rPr lang="de-DE" dirty="0" err="1" smtClean="0"/>
              <a:t>Adjust</a:t>
            </a:r>
            <a:r>
              <a:rPr lang="de-DE" dirty="0" smtClean="0"/>
              <a:t> </a:t>
            </a:r>
            <a:r>
              <a:rPr lang="de-DE" dirty="0" err="1" smtClean="0"/>
              <a:t>skeleton</a:t>
            </a:r>
            <a:r>
              <a:rPr lang="de-DE" dirty="0" smtClean="0"/>
              <a:t> </a:t>
            </a:r>
            <a:r>
              <a:rPr lang="de-DE" dirty="0" err="1" smtClean="0"/>
              <a:t>complexity</a:t>
            </a:r>
            <a:endParaRPr lang="de-DE" dirty="0" smtClean="0"/>
          </a:p>
          <a:p>
            <a:pPr lvl="1" fontAlgn="auto">
              <a:spcAft>
                <a:spcPts val="0"/>
              </a:spcAft>
            </a:pP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keep</a:t>
            </a:r>
            <a:r>
              <a:rPr lang="de-DE" dirty="0" smtClean="0"/>
              <a:t> </a:t>
            </a:r>
            <a:r>
              <a:rPr lang="de-DE" dirty="0" err="1" smtClean="0"/>
              <a:t>neccessary</a:t>
            </a:r>
            <a:r>
              <a:rPr lang="de-DE" dirty="0" smtClean="0"/>
              <a:t> </a:t>
            </a:r>
            <a:r>
              <a:rPr lang="de-DE" dirty="0" err="1" smtClean="0"/>
              <a:t>DoFs</a:t>
            </a:r>
            <a:endParaRPr lang="en-US" dirty="0" smtClean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Bild 3" descr="fau-logo-tech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19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pic>
        <p:nvPicPr>
          <p:cNvPr id="6147" name="Picture 3" descr="D:\Work\Research\Publications\SARAP\CASA2013\Tmpl_pac2\imgs\raptor3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170366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Work\Research\Publications\SARAP\CASA2013\Tmpl_pac2\imgs\raptor4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012" y="2420888"/>
            <a:ext cx="1731182" cy="121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Pfeil nach unten 22"/>
          <p:cNvSpPr/>
          <p:nvPr/>
        </p:nvSpPr>
        <p:spPr bwMode="auto">
          <a:xfrm>
            <a:off x="6668082" y="2492896"/>
            <a:ext cx="336455" cy="265754"/>
          </a:xfrm>
          <a:prstGeom prst="downArrow">
            <a:avLst/>
          </a:prstGeom>
          <a:solidFill>
            <a:srgbClr val="FAD4B4">
              <a:alpha val="4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941366"/>
            <a:ext cx="1656122" cy="84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629" y="4941168"/>
            <a:ext cx="1670541" cy="8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feil nach unten 12"/>
          <p:cNvSpPr/>
          <p:nvPr/>
        </p:nvSpPr>
        <p:spPr bwMode="auto">
          <a:xfrm rot="16200000">
            <a:off x="6718115" y="5274632"/>
            <a:ext cx="271082" cy="214118"/>
          </a:xfrm>
          <a:prstGeom prst="downArrow">
            <a:avLst/>
          </a:prstGeom>
          <a:solidFill>
            <a:srgbClr val="FAD4B4">
              <a:alpha val="4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8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5773434" cy="4897437"/>
          </a:xfrm>
        </p:spPr>
        <p:txBody>
          <a:bodyPr>
            <a:normAutofit/>
          </a:bodyPr>
          <a:lstStyle/>
          <a:p>
            <a:r>
              <a:rPr lang="en-US" dirty="0" smtClean="0"/>
              <a:t>Paradigm</a:t>
            </a:r>
          </a:p>
          <a:p>
            <a:pPr lvl="1"/>
            <a:r>
              <a:rPr lang="en-US" dirty="0" smtClean="0"/>
              <a:t>ARAP </a:t>
            </a:r>
            <a:r>
              <a:rPr lang="en-US" dirty="0" smtClean="0">
                <a:solidFill>
                  <a:schemeClr val="tx1"/>
                </a:solidFill>
              </a:rPr>
              <a:t>[SA07] </a:t>
            </a:r>
            <a:r>
              <a:rPr lang="en-US" dirty="0" smtClean="0"/>
              <a:t>on a Pseudo Skeleton</a:t>
            </a:r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500C5EB-F8A1-412D-97CC-0D2C2F97857E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15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contenuto 2"/>
              <p:cNvSpPr txBox="1">
                <a:spLocks/>
              </p:cNvSpPr>
              <p:nvPr/>
            </p:nvSpPr>
            <p:spPr bwMode="auto">
              <a:xfrm>
                <a:off x="8069967" y="1328167"/>
                <a:ext cx="390465" cy="313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0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9967" y="1328167"/>
                <a:ext cx="390465" cy="313520"/>
              </a:xfrm>
              <a:prstGeom prst="rect">
                <a:avLst/>
              </a:prstGeom>
              <a:blipFill rotWithShape="1">
                <a:blip r:embed="rId6"/>
                <a:stretch>
                  <a:fillRect b="-7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egnaposto contenuto 2"/>
              <p:cNvSpPr txBox="1">
                <a:spLocks/>
              </p:cNvSpPr>
              <p:nvPr/>
            </p:nvSpPr>
            <p:spPr bwMode="auto">
              <a:xfrm>
                <a:off x="7596336" y="1878743"/>
                <a:ext cx="390465" cy="313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1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6336" y="1878743"/>
                <a:ext cx="390465" cy="3135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Bild 3" descr="fau-logo-tech.eps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18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6383951" y="1295979"/>
            <a:ext cx="1881848" cy="91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Optimization Problem</a:t>
            </a:r>
          </a:p>
        </p:txBody>
      </p:sp>
    </p:spTree>
    <p:extLst>
      <p:ext uri="{BB962C8B-B14F-4D97-AF65-F5344CB8AC3E}">
        <p14:creationId xmlns:p14="http://schemas.microsoft.com/office/powerpoint/2010/main" val="277395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5773434" cy="4897437"/>
          </a:xfrm>
        </p:spPr>
        <p:txBody>
          <a:bodyPr>
            <a:normAutofit/>
          </a:bodyPr>
          <a:lstStyle/>
          <a:p>
            <a:r>
              <a:rPr lang="en-US" dirty="0" smtClean="0"/>
              <a:t>Paradigm</a:t>
            </a:r>
          </a:p>
          <a:p>
            <a:pPr lvl="1"/>
            <a:r>
              <a:rPr lang="en-US" dirty="0" smtClean="0"/>
              <a:t>ARAP </a:t>
            </a:r>
            <a:r>
              <a:rPr lang="en-US" dirty="0" smtClean="0">
                <a:solidFill>
                  <a:schemeClr val="tx1"/>
                </a:solidFill>
              </a:rPr>
              <a:t>[SA07] </a:t>
            </a:r>
            <a:r>
              <a:rPr lang="en-US" dirty="0" smtClean="0"/>
              <a:t>on a Pseudo Skeleton</a:t>
            </a:r>
          </a:p>
          <a:p>
            <a:pPr lvl="1"/>
            <a:r>
              <a:rPr lang="en-US" dirty="0" smtClean="0"/>
              <a:t>Objective function</a:t>
            </a:r>
          </a:p>
          <a:p>
            <a:pPr lvl="2"/>
            <a:r>
              <a:rPr lang="en-US" dirty="0" smtClean="0"/>
              <a:t>Plausibility of deformation	</a:t>
            </a:r>
          </a:p>
          <a:p>
            <a:pPr lvl="3"/>
            <a:r>
              <a:rPr lang="en-US" dirty="0" smtClean="0">
                <a:solidFill>
                  <a:srgbClr val="00C400"/>
                </a:solidFill>
              </a:rPr>
              <a:t>Rigidity of local transformations</a:t>
            </a:r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500C5EB-F8A1-412D-97CC-0D2C2F97857E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16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egnaposto contenuto 2"/>
              <p:cNvSpPr txBox="1">
                <a:spLocks/>
              </p:cNvSpPr>
              <p:nvPr/>
            </p:nvSpPr>
            <p:spPr bwMode="auto">
              <a:xfrm>
                <a:off x="5940152" y="3068960"/>
                <a:ext cx="2880320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𝒓𝒆𝒈</m:t>
                          </m:r>
                        </m:sub>
                      </m:sSub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𝑺</m:t>
                      </m:r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000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000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000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𝒋</m:t>
                              </m:r>
                              <m:r>
                                <a:rPr lang="de-DE" sz="1000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000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𝒏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𝒏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𝒋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1000" dirty="0" smtClean="0">
                  <a:solidFill>
                    <a:srgbClr val="00C400"/>
                  </a:solidFill>
                </a:endParaRPr>
              </a:p>
            </p:txBody>
          </p:sp>
        </mc:Choice>
        <mc:Fallback xmlns="">
          <p:sp>
            <p:nvSpPr>
              <p:cNvPr id="20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2" y="3068960"/>
                <a:ext cx="2880320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89474" b="-106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contenuto 2"/>
              <p:cNvSpPr txBox="1">
                <a:spLocks/>
              </p:cNvSpPr>
              <p:nvPr/>
            </p:nvSpPr>
            <p:spPr bwMode="auto">
              <a:xfrm>
                <a:off x="8069967" y="1328167"/>
                <a:ext cx="390465" cy="313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0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9967" y="1328167"/>
                <a:ext cx="390465" cy="313520"/>
              </a:xfrm>
              <a:prstGeom prst="rect">
                <a:avLst/>
              </a:prstGeom>
              <a:blipFill rotWithShape="1">
                <a:blip r:embed="rId6"/>
                <a:stretch>
                  <a:fillRect b="-7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egnaposto contenuto 2"/>
              <p:cNvSpPr txBox="1">
                <a:spLocks/>
              </p:cNvSpPr>
              <p:nvPr/>
            </p:nvSpPr>
            <p:spPr bwMode="auto">
              <a:xfrm>
                <a:off x="7596336" y="1878743"/>
                <a:ext cx="390465" cy="313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1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6336" y="1878743"/>
                <a:ext cx="390465" cy="3135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Bild 3" descr="fau-logo-tech.eps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18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6383951" y="1295979"/>
            <a:ext cx="1881848" cy="91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Optimization Problem</a:t>
            </a:r>
          </a:p>
        </p:txBody>
      </p:sp>
    </p:spTree>
    <p:extLst>
      <p:ext uri="{BB962C8B-B14F-4D97-AF65-F5344CB8AC3E}">
        <p14:creationId xmlns:p14="http://schemas.microsoft.com/office/powerpoint/2010/main" val="9737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5773434" cy="4897437"/>
          </a:xfrm>
        </p:spPr>
        <p:txBody>
          <a:bodyPr>
            <a:normAutofit/>
          </a:bodyPr>
          <a:lstStyle/>
          <a:p>
            <a:r>
              <a:rPr lang="en-US" dirty="0" smtClean="0"/>
              <a:t>Paradigm</a:t>
            </a:r>
          </a:p>
          <a:p>
            <a:pPr lvl="1"/>
            <a:r>
              <a:rPr lang="en-US" dirty="0" smtClean="0"/>
              <a:t>ARAP </a:t>
            </a:r>
            <a:r>
              <a:rPr lang="en-US" dirty="0" smtClean="0">
                <a:solidFill>
                  <a:schemeClr val="tx1"/>
                </a:solidFill>
              </a:rPr>
              <a:t>[SA07] </a:t>
            </a:r>
            <a:r>
              <a:rPr lang="en-US" dirty="0" smtClean="0"/>
              <a:t>on a Pseudo Skeleton</a:t>
            </a:r>
          </a:p>
          <a:p>
            <a:pPr lvl="1"/>
            <a:r>
              <a:rPr lang="en-US" dirty="0" smtClean="0"/>
              <a:t>Objective function</a:t>
            </a:r>
          </a:p>
          <a:p>
            <a:pPr lvl="2"/>
            <a:r>
              <a:rPr lang="en-US" dirty="0" smtClean="0"/>
              <a:t>Plausibility of deformation	</a:t>
            </a:r>
          </a:p>
          <a:p>
            <a:pPr lvl="3"/>
            <a:r>
              <a:rPr lang="en-US" dirty="0" smtClean="0">
                <a:solidFill>
                  <a:srgbClr val="00C400"/>
                </a:solidFill>
              </a:rPr>
              <a:t>Rigidity of local transformations</a:t>
            </a:r>
          </a:p>
          <a:p>
            <a:pPr lvl="2"/>
            <a:r>
              <a:rPr lang="en-US" dirty="0" smtClean="0"/>
              <a:t>Fulfillment of user constraints</a:t>
            </a:r>
          </a:p>
          <a:p>
            <a:pPr lvl="3"/>
            <a:r>
              <a:rPr lang="en-US" dirty="0" smtClean="0">
                <a:solidFill>
                  <a:srgbClr val="C40000"/>
                </a:solidFill>
              </a:rPr>
              <a:t>Distance between vertices and handles</a:t>
            </a:r>
          </a:p>
          <a:p>
            <a:pPr marL="914400" lvl="2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500C5EB-F8A1-412D-97CC-0D2C2F97857E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17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2"/>
              <p:cNvSpPr txBox="1">
                <a:spLocks/>
              </p:cNvSpPr>
              <p:nvPr/>
            </p:nvSpPr>
            <p:spPr bwMode="auto">
              <a:xfrm>
                <a:off x="6209515" y="3573016"/>
                <a:ext cx="2299260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𝒇𝒊𝒕</m:t>
                          </m:r>
                        </m:sub>
                      </m:sSub>
                      <m:r>
                        <a:rPr lang="de-DE" sz="10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10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𝑺</m:t>
                      </m:r>
                      <m:r>
                        <a:rPr lang="de-DE" sz="10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p>
                          <m: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de-DE" sz="10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de-DE" sz="1000" i="1">
                              <a:solidFill>
                                <a:srgbClr val="C4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000" i="1">
                                  <a:solidFill>
                                    <a:srgbClr val="C4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de-DE" sz="1000" b="1" i="1" smtClean="0">
                                  <a:solidFill>
                                    <a:srgbClr val="C40000"/>
                                  </a:solidFill>
                                  <a:latin typeface="Cambria Math"/>
                                </a:rPr>
                                <m:t>𝒋</m:t>
                              </m:r>
                              <m:r>
                                <a:rPr lang="de-DE" sz="1000" i="1">
                                  <a:solidFill>
                                    <a:srgbClr val="C400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m:rPr>
                                  <m:nor/>
                                </m:rPr>
                                <a:rPr lang="de-DE" sz="1000" b="1" i="0" smtClean="0">
                                  <a:solidFill>
                                    <a:srgbClr val="C40000"/>
                                  </a:solidFill>
                                  <a:latin typeface="Cambria Math"/>
                                </a:rPr>
                                <m:t>C</m:t>
                              </m:r>
                            </m:sub>
                            <m:sup/>
                            <m:e>
                              <m:r>
                                <a:rPr lang="de-DE" sz="1000" i="1">
                                  <a:solidFill>
                                    <a:srgbClr val="C4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000" i="1">
                                      <a:solidFill>
                                        <a:srgbClr val="C4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000" i="1">
                                          <a:solidFill>
                                            <a:srgbClr val="C4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de-DE" sz="1000" b="1" i="1" smtClean="0">
                                          <a:solidFill>
                                            <a:srgbClr val="C40000"/>
                                          </a:solidFill>
                                          <a:latin typeface="Cambria Math"/>
                                        </a:rPr>
                                        <m:t>𝒌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𝒋𝒌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000" b="1" i="1" smtClean="0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𝒌</m:t>
                                          </m:r>
                                        </m:sub>
                                        <m:sup>
                                          <m: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de-DE" sz="1000" i="1">
                                          <a:solidFill>
                                            <a:srgbClr val="C4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  <m:sup>
                          <m:r>
                            <a:rPr lang="de-DE" sz="1000" i="1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000" dirty="0" smtClean="0">
                  <a:solidFill>
                    <a:srgbClr val="C40000"/>
                  </a:solidFill>
                </a:endParaRPr>
              </a:p>
            </p:txBody>
          </p:sp>
        </mc:Choice>
        <mc:Fallback xmlns="">
          <p:sp>
            <p:nvSpPr>
              <p:cNvPr id="5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9515" y="3573016"/>
                <a:ext cx="2299260" cy="576064"/>
              </a:xfrm>
              <a:prstGeom prst="rect">
                <a:avLst/>
              </a:prstGeom>
              <a:blipFill rotWithShape="1">
                <a:blip r:embed="rId2"/>
                <a:stretch>
                  <a:fillRect t="-77895" r="-1061" b="-1178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egnaposto contenuto 2"/>
              <p:cNvSpPr txBox="1">
                <a:spLocks/>
              </p:cNvSpPr>
              <p:nvPr/>
            </p:nvSpPr>
            <p:spPr bwMode="auto">
              <a:xfrm>
                <a:off x="5940152" y="3068960"/>
                <a:ext cx="2880320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𝒓𝒆𝒈</m:t>
                          </m:r>
                        </m:sub>
                      </m:sSub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𝑺</m:t>
                      </m:r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000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000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000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𝒋</m:t>
                              </m:r>
                              <m:r>
                                <a:rPr lang="de-DE" sz="1000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000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𝒏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𝒏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𝒋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1000" dirty="0" smtClean="0">
                  <a:solidFill>
                    <a:srgbClr val="00C400"/>
                  </a:solidFill>
                </a:endParaRPr>
              </a:p>
            </p:txBody>
          </p:sp>
        </mc:Choice>
        <mc:Fallback xmlns="">
          <p:sp>
            <p:nvSpPr>
              <p:cNvPr id="20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2" y="3068960"/>
                <a:ext cx="2880320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89474" b="-106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contenuto 2"/>
              <p:cNvSpPr txBox="1">
                <a:spLocks/>
              </p:cNvSpPr>
              <p:nvPr/>
            </p:nvSpPr>
            <p:spPr bwMode="auto">
              <a:xfrm>
                <a:off x="8069967" y="1328167"/>
                <a:ext cx="390465" cy="313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0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9967" y="1328167"/>
                <a:ext cx="390465" cy="313520"/>
              </a:xfrm>
              <a:prstGeom prst="rect">
                <a:avLst/>
              </a:prstGeom>
              <a:blipFill rotWithShape="1">
                <a:blip r:embed="rId6"/>
                <a:stretch>
                  <a:fillRect b="-7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egnaposto contenuto 2"/>
              <p:cNvSpPr txBox="1">
                <a:spLocks/>
              </p:cNvSpPr>
              <p:nvPr/>
            </p:nvSpPr>
            <p:spPr bwMode="auto">
              <a:xfrm>
                <a:off x="7596336" y="1878743"/>
                <a:ext cx="390465" cy="313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1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6336" y="1878743"/>
                <a:ext cx="390465" cy="3135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Bild 3" descr="fau-logo-tech.eps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18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Optimization Problem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6383951" y="1295979"/>
            <a:ext cx="1881848" cy="91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7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5773434" cy="4897437"/>
          </a:xfrm>
        </p:spPr>
        <p:txBody>
          <a:bodyPr>
            <a:normAutofit/>
          </a:bodyPr>
          <a:lstStyle/>
          <a:p>
            <a:r>
              <a:rPr lang="en-US" dirty="0" smtClean="0"/>
              <a:t>Paradigm</a:t>
            </a:r>
          </a:p>
          <a:p>
            <a:pPr lvl="1"/>
            <a:r>
              <a:rPr lang="en-US" dirty="0" smtClean="0"/>
              <a:t>ARAP </a:t>
            </a:r>
            <a:r>
              <a:rPr lang="en-US" dirty="0" smtClean="0">
                <a:solidFill>
                  <a:schemeClr val="tx1"/>
                </a:solidFill>
              </a:rPr>
              <a:t>[SA07] </a:t>
            </a:r>
            <a:r>
              <a:rPr lang="en-US" dirty="0" smtClean="0"/>
              <a:t>on a Pseudo Skeleton</a:t>
            </a:r>
          </a:p>
          <a:p>
            <a:pPr lvl="1"/>
            <a:r>
              <a:rPr lang="en-US" dirty="0" smtClean="0"/>
              <a:t>Objective function</a:t>
            </a:r>
          </a:p>
          <a:p>
            <a:pPr lvl="2"/>
            <a:r>
              <a:rPr lang="en-US" dirty="0" smtClean="0"/>
              <a:t>Plausibility of deformation	</a:t>
            </a:r>
          </a:p>
          <a:p>
            <a:pPr lvl="3"/>
            <a:r>
              <a:rPr lang="en-US" dirty="0" smtClean="0">
                <a:solidFill>
                  <a:srgbClr val="00C400"/>
                </a:solidFill>
              </a:rPr>
              <a:t>Rigidity of local transformations</a:t>
            </a:r>
          </a:p>
          <a:p>
            <a:pPr lvl="2"/>
            <a:r>
              <a:rPr lang="en-US" dirty="0" smtClean="0"/>
              <a:t>Fulfillment of user constraints</a:t>
            </a:r>
          </a:p>
          <a:p>
            <a:pPr lvl="3"/>
            <a:r>
              <a:rPr lang="en-US" dirty="0" smtClean="0">
                <a:solidFill>
                  <a:srgbClr val="C40000"/>
                </a:solidFill>
              </a:rPr>
              <a:t>Distance between vertices and handles</a:t>
            </a:r>
          </a:p>
          <a:p>
            <a:pPr marL="914400" lvl="2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Non-linear optimization problem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500C5EB-F8A1-412D-97CC-0D2C2F97857E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18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egnaposto contenuto 2"/>
              <p:cNvSpPr txBox="1">
                <a:spLocks/>
              </p:cNvSpPr>
              <p:nvPr/>
            </p:nvSpPr>
            <p:spPr bwMode="auto">
              <a:xfrm>
                <a:off x="6209515" y="3573016"/>
                <a:ext cx="2299260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𝒇𝒊𝒕</m:t>
                          </m:r>
                        </m:sub>
                      </m:sSub>
                      <m:r>
                        <a:rPr lang="de-DE" sz="10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10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𝑺</m:t>
                      </m:r>
                      <m:r>
                        <a:rPr lang="de-DE" sz="10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p>
                          <m:r>
                            <a:rPr lang="de-DE" sz="10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de-DE" sz="10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de-DE" sz="1000" i="1">
                              <a:solidFill>
                                <a:srgbClr val="C4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000" i="1">
                                  <a:solidFill>
                                    <a:srgbClr val="C400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de-DE" sz="1000" b="1" i="1" smtClean="0">
                                  <a:solidFill>
                                    <a:srgbClr val="C40000"/>
                                  </a:solidFill>
                                  <a:latin typeface="Cambria Math"/>
                                </a:rPr>
                                <m:t>𝒋</m:t>
                              </m:r>
                              <m:r>
                                <a:rPr lang="de-DE" sz="1000" i="1">
                                  <a:solidFill>
                                    <a:srgbClr val="C400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m:rPr>
                                  <m:nor/>
                                </m:rPr>
                                <a:rPr lang="de-DE" sz="1000" b="1" i="0" smtClean="0">
                                  <a:solidFill>
                                    <a:srgbClr val="C40000"/>
                                  </a:solidFill>
                                  <a:latin typeface="Cambria Math"/>
                                </a:rPr>
                                <m:t>C</m:t>
                              </m:r>
                            </m:sub>
                            <m:sup/>
                            <m:e>
                              <m:r>
                                <a:rPr lang="de-DE" sz="1000" i="1">
                                  <a:solidFill>
                                    <a:srgbClr val="C4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000" i="1">
                                      <a:solidFill>
                                        <a:srgbClr val="C4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000" i="1">
                                          <a:solidFill>
                                            <a:srgbClr val="C4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de-DE" sz="1000" b="1" i="1" smtClean="0">
                                          <a:solidFill>
                                            <a:srgbClr val="C40000"/>
                                          </a:solidFill>
                                          <a:latin typeface="Cambria Math"/>
                                        </a:rPr>
                                        <m:t>𝒌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𝒋𝒌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000" b="1" i="1" smtClean="0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𝒌</m:t>
                                          </m:r>
                                        </m:sub>
                                        <m:sup>
                                          <m: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de-DE" sz="1000" i="1">
                                          <a:solidFill>
                                            <a:srgbClr val="C4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i="1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𝒕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C40000"/>
                                              </a:solidFill>
                                              <a:latin typeface="Cambria Math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nary>
                        </m:e>
                        <m:sup>
                          <m:r>
                            <a:rPr lang="de-DE" sz="1000" i="1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1000" dirty="0" smtClean="0">
                  <a:solidFill>
                    <a:srgbClr val="C40000"/>
                  </a:solidFill>
                </a:endParaRPr>
              </a:p>
            </p:txBody>
          </p:sp>
        </mc:Choice>
        <mc:Fallback xmlns="">
          <p:sp>
            <p:nvSpPr>
              <p:cNvPr id="5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9515" y="3573016"/>
                <a:ext cx="2299260" cy="576064"/>
              </a:xfrm>
              <a:prstGeom prst="rect">
                <a:avLst/>
              </a:prstGeom>
              <a:blipFill rotWithShape="1">
                <a:blip r:embed="rId2"/>
                <a:stretch>
                  <a:fillRect t="-77895" r="-1061" b="-1178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egnaposto contenuto 2"/>
              <p:cNvSpPr txBox="1">
                <a:spLocks/>
              </p:cNvSpPr>
              <p:nvPr/>
            </p:nvSpPr>
            <p:spPr bwMode="auto">
              <a:xfrm>
                <a:off x="5220072" y="4653136"/>
                <a:ext cx="3642732" cy="360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𝒔𝒂𝒓𝒂𝒑</m:t>
                          </m:r>
                        </m:sub>
                      </m:sSub>
                      <m:d>
                        <m:dPr>
                          <m:ctrlP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de-DE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p>
                              <m:r>
                                <a:rPr lang="de-DE" sz="14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𝜸</m:t>
                      </m:r>
                      <m:sSub>
                        <m:sSubPr>
                          <m:ctrlPr>
                            <a:rPr lang="de-DE" sz="14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de-DE" sz="14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𝒓𝒆𝒈</m:t>
                          </m:r>
                        </m:sub>
                      </m:sSub>
                      <m:d>
                        <m:dPr>
                          <m:ctrlPr>
                            <a:rPr lang="de-DE" sz="14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de-DE" sz="14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de-DE" sz="1400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p>
                              <m:r>
                                <a:rPr lang="de-DE" sz="1400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de-DE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4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de-DE" sz="14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𝒇𝒊𝒕</m:t>
                          </m:r>
                        </m:sub>
                      </m:sSub>
                      <m:r>
                        <a:rPr lang="de-DE" sz="14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14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𝑺</m:t>
                      </m:r>
                      <m:r>
                        <a:rPr lang="de-DE" sz="14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de-DE" sz="14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p>
                          <m:r>
                            <a:rPr lang="de-DE" sz="1400" b="1" i="1" smtClean="0">
                              <a:solidFill>
                                <a:srgbClr val="C4000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de-DE" sz="1400" b="1" i="1" smtClean="0">
                          <a:solidFill>
                            <a:srgbClr val="C4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sz="1400" b="1" dirty="0" smtClean="0"/>
              </a:p>
              <a:p>
                <a:pPr marL="0" indent="0">
                  <a:buNone/>
                </a:pPr>
                <a:endParaRPr lang="en-US" sz="1600" dirty="0" smtClean="0"/>
              </a:p>
            </p:txBody>
          </p:sp>
        </mc:Choice>
        <mc:Fallback xmlns="">
          <p:sp>
            <p:nvSpPr>
              <p:cNvPr id="7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4653136"/>
                <a:ext cx="3642732" cy="3600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egnaposto contenuto 2"/>
              <p:cNvSpPr txBox="1">
                <a:spLocks/>
              </p:cNvSpPr>
              <p:nvPr/>
            </p:nvSpPr>
            <p:spPr bwMode="auto">
              <a:xfrm>
                <a:off x="5940152" y="3068960"/>
                <a:ext cx="2880320" cy="5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𝒓𝒆𝒈</m:t>
                          </m:r>
                        </m:sub>
                      </m:sSub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(</m:t>
                      </m:r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𝑺</m:t>
                      </m:r>
                      <m:r>
                        <a:rPr lang="de-DE" sz="1000" b="1" i="1" smtClean="0">
                          <a:solidFill>
                            <a:srgbClr val="00C400"/>
                          </a:solidFill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000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000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000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de-DE" sz="1000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𝒋</m:t>
                              </m:r>
                              <m:r>
                                <a:rPr lang="de-DE" sz="1000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000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𝒏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𝒊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𝒏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𝒋</m:t>
                                              </m:r>
                                            </m:sub>
                                            <m:sup>
                                              <m:r>
                                                <a:rPr lang="de-DE" sz="1000" b="1" i="1" smtClean="0">
                                                  <a:solidFill>
                                                    <a:srgbClr val="00C400"/>
                                                  </a:solidFill>
                                                  <a:latin typeface="Cambria Math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𝒏</m:t>
                                          </m:r>
                                        </m:e>
                                        <m:sub>
                                          <m:r>
                                            <a:rPr lang="de-DE" sz="1000" b="1" i="1" smtClean="0">
                                              <a:solidFill>
                                                <a:srgbClr val="00C400"/>
                                              </a:solidFill>
                                              <a:latin typeface="Cambria Math"/>
                                            </a:rPr>
                                            <m:t>𝒋</m:t>
                                          </m:r>
                                        </m:sub>
                                      </m:sSub>
                                      <m:r>
                                        <a:rPr lang="de-DE" sz="1000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000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1000" dirty="0" smtClean="0">
                  <a:solidFill>
                    <a:srgbClr val="00C400"/>
                  </a:solidFill>
                </a:endParaRPr>
              </a:p>
            </p:txBody>
          </p:sp>
        </mc:Choice>
        <mc:Fallback xmlns="">
          <p:sp>
            <p:nvSpPr>
              <p:cNvPr id="20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40152" y="3068960"/>
                <a:ext cx="2880320" cy="576064"/>
              </a:xfrm>
              <a:prstGeom prst="rect">
                <a:avLst/>
              </a:prstGeom>
              <a:blipFill rotWithShape="1">
                <a:blip r:embed="rId4"/>
                <a:stretch>
                  <a:fillRect t="-89474" b="-106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5752645" y="5013176"/>
                <a:ext cx="2491763" cy="61398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a:rPr lang="de-DE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𝐦𝐢𝐧</m:t>
                              </m:r>
                            </m:e>
                            <m:lim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𝑺</m:t>
                              </m:r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𝒔𝒂𝒓𝒂𝒑</m:t>
                              </m:r>
                            </m:sub>
                          </m:sSub>
                          <m:r>
                            <a:rPr lang="de-DE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de-DE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p>
                              <m:r>
                                <a:rPr lang="de-DE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645" y="5013176"/>
                <a:ext cx="2491763" cy="613988"/>
              </a:xfrm>
              <a:prstGeom prst="rect">
                <a:avLst/>
              </a:prstGeom>
              <a:blipFill rotWithShape="1">
                <a:blip r:embed="rId5"/>
                <a:stretch>
                  <a:fillRect l="-245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egnaposto contenuto 2"/>
              <p:cNvSpPr txBox="1">
                <a:spLocks/>
              </p:cNvSpPr>
              <p:nvPr/>
            </p:nvSpPr>
            <p:spPr bwMode="auto">
              <a:xfrm>
                <a:off x="8069967" y="1328167"/>
                <a:ext cx="390465" cy="313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0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69967" y="1328167"/>
                <a:ext cx="390465" cy="313520"/>
              </a:xfrm>
              <a:prstGeom prst="rect">
                <a:avLst/>
              </a:prstGeom>
              <a:blipFill rotWithShape="1">
                <a:blip r:embed="rId6"/>
                <a:stretch>
                  <a:fillRect b="-7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egnaposto contenuto 2"/>
              <p:cNvSpPr txBox="1">
                <a:spLocks/>
              </p:cNvSpPr>
              <p:nvPr/>
            </p:nvSpPr>
            <p:spPr bwMode="auto">
              <a:xfrm>
                <a:off x="7596336" y="1878743"/>
                <a:ext cx="390465" cy="313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de-DE" sz="1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1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96336" y="1878743"/>
                <a:ext cx="390465" cy="3135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Bild 3" descr="fau-logo-tech.eps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18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Optimization Problem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00000">
            <a:off x="6383951" y="1295979"/>
            <a:ext cx="1881848" cy="91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7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179512" y="1484784"/>
            <a:ext cx="7761704" cy="4897437"/>
          </a:xfrm>
        </p:spPr>
        <p:txBody>
          <a:bodyPr>
            <a:normAutofit/>
          </a:bodyPr>
          <a:lstStyle/>
          <a:p>
            <a:r>
              <a:rPr lang="de-DE" dirty="0" smtClean="0"/>
              <a:t>Why do we use the ARAP paradigm?</a:t>
            </a:r>
          </a:p>
          <a:p>
            <a:pPr lvl="1"/>
            <a:r>
              <a:rPr lang="de-DE" dirty="0" smtClean="0"/>
              <a:t>Non-linear rotation-aware </a:t>
            </a:r>
            <a:r>
              <a:rPr lang="en-US" dirty="0" smtClean="0"/>
              <a:t>objective </a:t>
            </a:r>
            <a:r>
              <a:rPr lang="de-DE" dirty="0" smtClean="0"/>
              <a:t>function</a:t>
            </a:r>
          </a:p>
          <a:p>
            <a:pPr lvl="1"/>
            <a:r>
              <a:rPr lang="en-US" dirty="0" smtClean="0"/>
              <a:t>Minimization</a:t>
            </a:r>
            <a:r>
              <a:rPr lang="de-DE" dirty="0" smtClean="0"/>
              <a:t> does </a:t>
            </a:r>
            <a:r>
              <a:rPr lang="de-DE" dirty="0" smtClean="0">
                <a:solidFill>
                  <a:srgbClr val="C40000"/>
                </a:solidFill>
              </a:rPr>
              <a:t>not</a:t>
            </a:r>
            <a:r>
              <a:rPr lang="de-DE" dirty="0" smtClean="0"/>
              <a:t> require a general-purpose non-linear </a:t>
            </a:r>
            <a:r>
              <a:rPr lang="de-DE" dirty="0" err="1" smtClean="0"/>
              <a:t>solver</a:t>
            </a: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500C5EB-F8A1-412D-97CC-0D2C2F97857E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19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d 3" descr="fau-logo-tech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11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Minimizing the Objective Function</a:t>
            </a:r>
          </a:p>
        </p:txBody>
      </p:sp>
    </p:spTree>
    <p:extLst>
      <p:ext uri="{BB962C8B-B14F-4D97-AF65-F5344CB8AC3E}">
        <p14:creationId xmlns:p14="http://schemas.microsoft.com/office/powerpoint/2010/main" val="13924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Motivation/Requirements</a:t>
            </a:r>
            <a:endParaRPr lang="en-US" sz="3600" dirty="0"/>
          </a:p>
        </p:txBody>
      </p:sp>
      <p:sp>
        <p:nvSpPr>
          <p:cNvPr id="14340" name="Segnaposto contenuto 2"/>
          <p:cNvSpPr>
            <a:spLocks noGrp="1"/>
          </p:cNvSpPr>
          <p:nvPr>
            <p:ph idx="1"/>
          </p:nvPr>
        </p:nvSpPr>
        <p:spPr>
          <a:xfrm>
            <a:off x="179388" y="1484313"/>
            <a:ext cx="4752652" cy="4897437"/>
          </a:xfrm>
        </p:spPr>
        <p:txBody>
          <a:bodyPr>
            <a:normAutofit/>
          </a:bodyPr>
          <a:lstStyle/>
          <a:p>
            <a:r>
              <a:rPr lang="en-US" dirty="0" smtClean="0"/>
              <a:t>Intuitive modeling</a:t>
            </a:r>
          </a:p>
          <a:p>
            <a:pPr lvl="1"/>
            <a:r>
              <a:rPr lang="en-US" dirty="0" smtClean="0"/>
              <a:t>Handle-based</a:t>
            </a:r>
          </a:p>
          <a:p>
            <a:pPr lvl="1"/>
            <a:r>
              <a:rPr lang="en-US" dirty="0" smtClean="0"/>
              <a:t>Direct manipulation</a:t>
            </a:r>
          </a:p>
        </p:txBody>
      </p:sp>
      <p:sp>
        <p:nvSpPr>
          <p:cNvPr id="14341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E7AB466-B225-4FA1-AF26-E2A0BC0C434F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2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Bild 3" descr="fau-logo-tech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pic>
        <p:nvPicPr>
          <p:cNvPr id="1027" name="Picture 3" descr="C:\Users\simizoll\Desktop\Tmpl_pac2\imgs\Unbenannt3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172268" cy="22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4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egnaposto contenuto 2"/>
          <p:cNvSpPr>
            <a:spLocks noGrp="1"/>
          </p:cNvSpPr>
          <p:nvPr>
            <p:ph idx="1"/>
          </p:nvPr>
        </p:nvSpPr>
        <p:spPr>
          <a:xfrm>
            <a:off x="179512" y="1484784"/>
            <a:ext cx="7761704" cy="4897437"/>
          </a:xfrm>
        </p:spPr>
        <p:txBody>
          <a:bodyPr>
            <a:normAutofit/>
          </a:bodyPr>
          <a:lstStyle/>
          <a:p>
            <a:r>
              <a:rPr lang="de-DE" dirty="0" smtClean="0"/>
              <a:t>Why do we use the ARAP paradigm?</a:t>
            </a:r>
          </a:p>
          <a:p>
            <a:pPr lvl="1"/>
            <a:r>
              <a:rPr lang="de-DE" dirty="0" smtClean="0"/>
              <a:t>Non-linear rotation-aware </a:t>
            </a:r>
            <a:r>
              <a:rPr lang="en-US" dirty="0" smtClean="0"/>
              <a:t>objective </a:t>
            </a:r>
            <a:r>
              <a:rPr lang="de-DE" dirty="0" smtClean="0"/>
              <a:t>function</a:t>
            </a:r>
          </a:p>
          <a:p>
            <a:pPr lvl="1"/>
            <a:r>
              <a:rPr lang="en-US" dirty="0" smtClean="0"/>
              <a:t>Minimization</a:t>
            </a:r>
            <a:r>
              <a:rPr lang="de-DE" dirty="0" smtClean="0"/>
              <a:t> does </a:t>
            </a:r>
            <a:r>
              <a:rPr lang="de-DE" dirty="0" smtClean="0">
                <a:solidFill>
                  <a:srgbClr val="C40000"/>
                </a:solidFill>
              </a:rPr>
              <a:t>not</a:t>
            </a:r>
            <a:r>
              <a:rPr lang="de-DE" dirty="0" smtClean="0"/>
              <a:t> require a general-purpose non-linear </a:t>
            </a:r>
            <a:r>
              <a:rPr lang="de-DE" dirty="0" err="1" smtClean="0"/>
              <a:t>solver</a:t>
            </a: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Iterative </a:t>
            </a:r>
            <a:r>
              <a:rPr lang="de-DE" dirty="0" err="1"/>
              <a:t>flip-flop</a:t>
            </a:r>
            <a:r>
              <a:rPr lang="de-DE" dirty="0"/>
              <a:t> </a:t>
            </a:r>
            <a:r>
              <a:rPr lang="de-DE" dirty="0" err="1"/>
              <a:t>solver</a:t>
            </a:r>
            <a:r>
              <a:rPr lang="de-DE" dirty="0"/>
              <a:t> </a:t>
            </a:r>
            <a:r>
              <a:rPr lang="de-DE" b="1" dirty="0"/>
              <a:t>[SA07</a:t>
            </a:r>
            <a:r>
              <a:rPr lang="de-DE" b="1" dirty="0" smtClean="0"/>
              <a:t>]</a:t>
            </a:r>
          </a:p>
          <a:p>
            <a:pPr lvl="1"/>
            <a:r>
              <a:rPr lang="en-US" dirty="0" smtClean="0"/>
              <a:t>Compute optimal </a:t>
            </a:r>
            <a:r>
              <a:rPr lang="en-US" dirty="0"/>
              <a:t>local </a:t>
            </a:r>
            <a:r>
              <a:rPr lang="en-US" dirty="0" smtClean="0"/>
              <a:t>rotations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Local shape matching</a:t>
            </a:r>
            <a:endParaRPr lang="en-US" dirty="0"/>
          </a:p>
          <a:p>
            <a:pPr lvl="1"/>
            <a:r>
              <a:rPr lang="en-US" dirty="0" smtClean="0"/>
              <a:t>Compute new joint positions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>
                <a:solidFill>
                  <a:srgbClr val="00C400"/>
                </a:solidFill>
              </a:rPr>
              <a:t>Linear System</a:t>
            </a:r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500C5EB-F8A1-412D-97CC-0D2C2F97857E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20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d 3" descr="fau-logo-tech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11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Minimizing the 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egnaposto contenuto 2"/>
              <p:cNvSpPr txBox="1">
                <a:spLocks/>
              </p:cNvSpPr>
              <p:nvPr/>
            </p:nvSpPr>
            <p:spPr bwMode="auto">
              <a:xfrm>
                <a:off x="4283968" y="4293096"/>
                <a:ext cx="4042792" cy="504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 sz="2400" b="1">
                    <a:solidFill>
                      <a:schemeClr val="tx1"/>
                    </a:solidFill>
                    <a:latin typeface="Verdana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 sz="2000"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Times" pitchFamily="18" charset="0"/>
                  <a:buChar char="•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–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»"/>
                  <a:defRPr>
                    <a:solidFill>
                      <a:schemeClr val="accent2"/>
                    </a:solidFill>
                    <a:latin typeface="Verdana" pitchFamily="34" charset="0"/>
                    <a:ea typeface="+mn-ea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7CA900"/>
                  </a:buClr>
                  <a:buChar char="»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𝑳</m:t>
                              </m:r>
                              <m:r>
                                <a:rPr lang="de-DE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de-DE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sSubSup>
                                    <m:sSubSupPr>
                                      <m:ctrlPr>
                                        <a:rPr lang="de-DE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𝜶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de-DE" b="1" i="1" smtClean="0">
                                          <a:solidFill>
                                            <a:srgbClr val="00C4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de-DE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de-DE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de-DE" b="1" i="1" smtClean="0">
                                      <a:solidFill>
                                        <a:srgbClr val="00C400"/>
                                      </a:solidFill>
                                      <a:latin typeface="Cambria Math"/>
                                    </a:rPr>
                                    <m:t>𝑻</m:t>
                                  </m:r>
                                </m:sup>
                              </m:sSubSup>
                              <m:r>
                                <a:rPr lang="de-DE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𝑪</m:t>
                              </m:r>
                            </m:e>
                          </m:d>
                          <m:sSup>
                            <m:sSupPr>
                              <m:ctrlPr>
                                <a:rPr lang="de-DE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de-DE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de-DE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de-DE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de-DE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𝜶</m:t>
                              </m:r>
                              <m:r>
                                <a:rPr lang="de-DE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de-DE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de-DE" b="1" i="1" smtClean="0">
                                  <a:solidFill>
                                    <a:srgbClr val="00C40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sup>
                          </m:sSubSup>
                          <m:r>
                            <a:rPr lang="de-DE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  <m:sub>
                          <m:r>
                            <a:rPr lang="de-DE" b="1" i="1" smtClean="0">
                              <a:solidFill>
                                <a:srgbClr val="00C400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00C400"/>
                  </a:solidFill>
                </a:endParaRPr>
              </a:p>
            </p:txBody>
          </p:sp>
        </mc:Choice>
        <mc:Fallback xmlns="">
          <p:sp>
            <p:nvSpPr>
              <p:cNvPr id="13" name="Segnaposto contenu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3968" y="4293096"/>
                <a:ext cx="4042792" cy="5040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3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71098F5-0D61-4706-95B0-C3CB19DEFD79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21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" name="Rechteck 19"/>
          <p:cNvSpPr>
            <a:spLocks noChangeArrowheads="1"/>
          </p:cNvSpPr>
          <p:nvPr/>
        </p:nvSpPr>
        <p:spPr bwMode="auto">
          <a:xfrm>
            <a:off x="6252061" y="2749327"/>
            <a:ext cx="351316" cy="329323"/>
          </a:xfrm>
          <a:prstGeom prst="rect">
            <a:avLst/>
          </a:prstGeom>
          <a:noFill/>
          <a:ln w="25400" algn="ctr">
            <a:solidFill>
              <a:srgbClr val="C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 dirty="0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Results</a:t>
            </a:r>
            <a:endParaRPr lang="en-US" sz="3600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Bild 3" descr="fau-logo-tech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25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pic>
        <p:nvPicPr>
          <p:cNvPr id="26" name="Picture 2" descr="D:\Work\Research\Publications\SARAP\CASA2013\Tmpl_pac2\imgs\result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30" y="980728"/>
            <a:ext cx="4536504" cy="465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71098F5-0D61-4706-95B0-C3CB19DEFD79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22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Video</a:t>
            </a:r>
            <a:endParaRPr lang="en-US" sz="3600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Bild 3" descr="fau-logo-tech.ep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25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pic>
        <p:nvPicPr>
          <p:cNvPr id="3" name="video_final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1680" y="1207169"/>
            <a:ext cx="5616624" cy="445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contenuto 2"/>
          <p:cNvSpPr>
            <a:spLocks noGrp="1"/>
          </p:cNvSpPr>
          <p:nvPr>
            <p:ph idx="1"/>
          </p:nvPr>
        </p:nvSpPr>
        <p:spPr>
          <a:xfrm>
            <a:off x="179387" y="1484313"/>
            <a:ext cx="7488957" cy="4897437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Evaluation</a:t>
            </a:r>
          </a:p>
          <a:p>
            <a:pPr lvl="1"/>
            <a:r>
              <a:rPr lang="en-US" dirty="0"/>
              <a:t>Core2 Quad Q9450 CPU @</a:t>
            </a:r>
            <a:r>
              <a:rPr lang="en-US" dirty="0" smtClean="0"/>
              <a:t>2.66 GHz, NVidia </a:t>
            </a:r>
            <a:r>
              <a:rPr lang="en-US" dirty="0"/>
              <a:t>GeForce GTX 285 </a:t>
            </a:r>
            <a:r>
              <a:rPr lang="en-US" dirty="0" smtClean="0"/>
              <a:t>GPU</a:t>
            </a:r>
          </a:p>
          <a:p>
            <a:pPr lvl="1"/>
            <a:r>
              <a:rPr lang="en-US" b="0" dirty="0" smtClean="0">
                <a:solidFill>
                  <a:srgbClr val="C00000"/>
                </a:solidFill>
              </a:rPr>
              <a:t>11.1ms</a:t>
            </a:r>
            <a:r>
              <a:rPr lang="en-US" b="0" dirty="0" smtClean="0"/>
              <a:t> to deform a </a:t>
            </a:r>
            <a:r>
              <a:rPr lang="en-US" b="0" dirty="0" smtClean="0">
                <a:solidFill>
                  <a:srgbClr val="C00000"/>
                </a:solidFill>
              </a:rPr>
              <a:t>10k</a:t>
            </a:r>
            <a:r>
              <a:rPr lang="en-US" b="0" dirty="0" smtClean="0"/>
              <a:t> polygon model (</a:t>
            </a:r>
            <a:r>
              <a:rPr lang="en-US" b="0" dirty="0" smtClean="0">
                <a:solidFill>
                  <a:srgbClr val="C00000"/>
                </a:solidFill>
              </a:rPr>
              <a:t>47 </a:t>
            </a:r>
            <a:r>
              <a:rPr lang="en-US" b="0" dirty="0" smtClean="0"/>
              <a:t>joints)</a:t>
            </a:r>
          </a:p>
          <a:p>
            <a:pPr lvl="1"/>
            <a:r>
              <a:rPr lang="en-US" dirty="0" smtClean="0"/>
              <a:t>Pseudo geometry gives a</a:t>
            </a:r>
            <a:r>
              <a:rPr lang="en-US" dirty="0" smtClean="0">
                <a:solidFill>
                  <a:srgbClr val="C40000"/>
                </a:solidFill>
              </a:rPr>
              <a:t> 24x speedup </a:t>
            </a:r>
            <a:r>
              <a:rPr lang="en-US" dirty="0" smtClean="0"/>
              <a:t>compared to ARAP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Most time spend in LBS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/>
              <a:t>Could be easily computed on the GPU</a:t>
            </a:r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0530432-C7B0-4B33-81A6-15A9BB4EDBD7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23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Facts</a:t>
            </a: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Bild 3" descr="fau-logo-tech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29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pic>
        <p:nvPicPr>
          <p:cNvPr id="2051" name="Picture 3" descr="D:\Work\Research\Publications\SARAP\CASA2013\Tmpl_pac2\imgs\table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54" y="1124744"/>
            <a:ext cx="7337946" cy="180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5004048" y="1844824"/>
            <a:ext cx="432048" cy="18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7596336" y="1844824"/>
            <a:ext cx="432048" cy="184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5328715" cy="4897437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Intuitive ARAP mesh editing paradigm using a simple pseudo skeleton</a:t>
            </a:r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D740084-047B-459C-A990-CB38BA799F8D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24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Conclusion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Bild 3" descr="fau-logo-tech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14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pic>
        <p:nvPicPr>
          <p:cNvPr id="3074" name="Picture 2" descr="D:\Work\Research\Publications\SARAP\CASA2013\Tmpl_pac2\imgs\Unbenannt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30637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Work\Research\Publications\SARAP\CASA2013\Tmpl_pac2\imgs\Unbenannt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56" y="3256848"/>
            <a:ext cx="2197873" cy="197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66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179389" y="1484313"/>
            <a:ext cx="5328715" cy="4897437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</a:p>
          <a:p>
            <a:pPr lvl="1"/>
            <a:r>
              <a:rPr lang="en-US" dirty="0" smtClean="0"/>
              <a:t>Intuitive ARAP mesh editing paradigm using a simple pseudo skeleton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Stretching resistance of bones</a:t>
            </a:r>
          </a:p>
          <a:p>
            <a:pPr lvl="2"/>
            <a:r>
              <a:rPr lang="en-US" dirty="0" smtClean="0"/>
              <a:t>Give artists more control</a:t>
            </a:r>
          </a:p>
          <a:p>
            <a:pPr lvl="1"/>
            <a:r>
              <a:rPr lang="en-US" dirty="0" smtClean="0"/>
              <a:t>Use more elaborate skinning techniques</a:t>
            </a:r>
          </a:p>
          <a:p>
            <a:pPr lvl="2"/>
            <a:r>
              <a:rPr lang="en-US" dirty="0" smtClean="0"/>
              <a:t>Rotations, twisting, stretching</a:t>
            </a:r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D740084-047B-459C-A990-CB38BA799F8D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25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Conclusion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Bild 3" descr="fau-logo-tech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14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pic>
        <p:nvPicPr>
          <p:cNvPr id="3074" name="Picture 2" descr="D:\Work\Research\Publications\SARAP\CASA2013\Tmpl_pac2\imgs\Unbenannt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84784"/>
            <a:ext cx="230637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Work\Research\Publications\SARAP\CASA2013\Tmpl_pac2\imgs\Unbenannt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056" y="3256848"/>
            <a:ext cx="2197873" cy="197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924175"/>
            <a:ext cx="9144000" cy="1152525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/>
              <a:t>Questions?</a:t>
            </a:r>
            <a:endParaRPr lang="en-US" sz="6000" dirty="0"/>
          </a:p>
        </p:txBody>
      </p:sp>
      <p:sp>
        <p:nvSpPr>
          <p:cNvPr id="25603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2778FA5-704B-4E04-B52E-AC35EAAD66F4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26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 bwMode="auto">
          <a:xfrm>
            <a:off x="0" y="1844675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40000"/>
                </a:solidFill>
                <a:latin typeface="Verdana" pitchFamily="16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40000"/>
                </a:solidFill>
                <a:latin typeface="Verdana" pitchFamily="16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40000"/>
                </a:solidFill>
                <a:latin typeface="Verdana" pitchFamily="16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40000"/>
                </a:solidFill>
                <a:latin typeface="Verdana" pitchFamily="16" charset="0"/>
                <a:ea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Myriad Pro Bold Cond" charset="0"/>
                <a:ea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Myriad Pro Bold Cond" charset="0"/>
                <a:ea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Myriad Pro Bold Cond" charset="0"/>
                <a:ea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Myriad Pro Bold Cond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sz="4000" dirty="0" smtClean="0"/>
              <a:t>Thanks for your attention!</a:t>
            </a:r>
            <a:endParaRPr lang="en-US" sz="4000" dirty="0"/>
          </a:p>
        </p:txBody>
      </p:sp>
      <p:pic>
        <p:nvPicPr>
          <p:cNvPr id="5" name="Picture 2" descr="D:\Work\Research\Publications\SARAP\CASA2013\Tmpl_pac2\imgs\fighter_defor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792643" cy="108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Work\Research\Publications\SARAP\CASA2013\Tmpl_pac2\imgs\horse_deform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90" y="3075434"/>
            <a:ext cx="77912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Motivation/Requirements</a:t>
            </a:r>
            <a:endParaRPr lang="en-US" sz="3600" dirty="0"/>
          </a:p>
        </p:txBody>
      </p:sp>
      <p:sp>
        <p:nvSpPr>
          <p:cNvPr id="14340" name="Segnaposto contenuto 2"/>
          <p:cNvSpPr>
            <a:spLocks noGrp="1"/>
          </p:cNvSpPr>
          <p:nvPr>
            <p:ph idx="1"/>
          </p:nvPr>
        </p:nvSpPr>
        <p:spPr>
          <a:xfrm>
            <a:off x="179388" y="1484313"/>
            <a:ext cx="4752652" cy="4897437"/>
          </a:xfrm>
        </p:spPr>
        <p:txBody>
          <a:bodyPr>
            <a:normAutofit/>
          </a:bodyPr>
          <a:lstStyle/>
          <a:p>
            <a:r>
              <a:rPr lang="en-US" dirty="0" smtClean="0"/>
              <a:t>Intuitive modeling</a:t>
            </a:r>
          </a:p>
          <a:p>
            <a:pPr lvl="1"/>
            <a:r>
              <a:rPr lang="en-US" dirty="0" smtClean="0"/>
              <a:t>Handle-based</a:t>
            </a:r>
          </a:p>
          <a:p>
            <a:pPr lvl="1"/>
            <a:r>
              <a:rPr lang="en-US" dirty="0" smtClean="0"/>
              <a:t>Direct manipulation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Interactivity</a:t>
            </a:r>
          </a:p>
          <a:p>
            <a:pPr lvl="1"/>
            <a:r>
              <a:rPr lang="en-US" dirty="0" smtClean="0"/>
              <a:t>Even for high quality models</a:t>
            </a:r>
          </a:p>
        </p:txBody>
      </p:sp>
      <p:sp>
        <p:nvSpPr>
          <p:cNvPr id="14341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E7AB466-B225-4FA1-AF26-E2A0BC0C434F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3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Bild 3" descr="fau-logo-tech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pic>
        <p:nvPicPr>
          <p:cNvPr id="1026" name="Picture 2" descr="C:\Users\simizoll\Desktop\Tmpl_pac2\imgs\Unbenannt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20602"/>
            <a:ext cx="3206563" cy="289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65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Motivation/Requirements</a:t>
            </a:r>
            <a:endParaRPr lang="en-US" sz="3600" dirty="0"/>
          </a:p>
        </p:txBody>
      </p:sp>
      <p:sp>
        <p:nvSpPr>
          <p:cNvPr id="14340" name="Segnaposto contenuto 2"/>
          <p:cNvSpPr>
            <a:spLocks noGrp="1"/>
          </p:cNvSpPr>
          <p:nvPr>
            <p:ph idx="1"/>
          </p:nvPr>
        </p:nvSpPr>
        <p:spPr>
          <a:xfrm>
            <a:off x="179388" y="1484313"/>
            <a:ext cx="4752652" cy="4897437"/>
          </a:xfrm>
        </p:spPr>
        <p:txBody>
          <a:bodyPr>
            <a:normAutofit/>
          </a:bodyPr>
          <a:lstStyle/>
          <a:p>
            <a:r>
              <a:rPr lang="en-US" dirty="0" smtClean="0"/>
              <a:t>Intuitive modeling</a:t>
            </a:r>
          </a:p>
          <a:p>
            <a:pPr lvl="1"/>
            <a:r>
              <a:rPr lang="en-US" dirty="0" smtClean="0"/>
              <a:t>Handle-based</a:t>
            </a:r>
          </a:p>
          <a:p>
            <a:pPr lvl="1"/>
            <a:r>
              <a:rPr lang="en-US" dirty="0" smtClean="0"/>
              <a:t>Direct manipulation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Interactivity</a:t>
            </a:r>
          </a:p>
          <a:p>
            <a:pPr lvl="1"/>
            <a:r>
              <a:rPr lang="en-US" dirty="0" smtClean="0"/>
              <a:t>Even for high quality models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Physical plausibility</a:t>
            </a:r>
          </a:p>
          <a:p>
            <a:pPr lvl="1"/>
            <a:r>
              <a:rPr lang="en-US" dirty="0" smtClean="0"/>
              <a:t>Globally smooth deformations</a:t>
            </a:r>
          </a:p>
        </p:txBody>
      </p:sp>
      <p:sp>
        <p:nvSpPr>
          <p:cNvPr id="14341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E7AB466-B225-4FA1-AF26-E2A0BC0C434F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4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Bild 3" descr="fau-logo-tech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pic>
        <p:nvPicPr>
          <p:cNvPr id="1026" name="Picture 2" descr="C:\Users\simizoll\Desktop\Tmpl_pac2\imgs\Unbenann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20602"/>
            <a:ext cx="3206563" cy="289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5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8E2F205-EC0E-4AD4-8558-67FEC2D675B9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5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Related Work</a:t>
            </a: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107503" y="1484784"/>
            <a:ext cx="5616625" cy="4897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ARAP Surface Modeling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22885"/>
            <a:ext cx="2073072" cy="98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6588224" y="1473128"/>
            <a:ext cx="540259" cy="299688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de-DE" sz="1200" b="1" dirty="0"/>
              <a:t>[SA07]</a:t>
            </a:r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Bild 3" descr="fau-logo-tech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27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8E2F205-EC0E-4AD4-8558-67FEC2D675B9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6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Related Work</a:t>
            </a: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107503" y="1484784"/>
            <a:ext cx="5616625" cy="4897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ARAP Surface Modeling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GPU based Volumetric ARAP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22885"/>
            <a:ext cx="2073072" cy="98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6588224" y="1473128"/>
            <a:ext cx="540259" cy="299688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de-DE" sz="1200" b="1" dirty="0"/>
              <a:t>[SA07]</a:t>
            </a:r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</p:txBody>
      </p:sp>
      <p:sp>
        <p:nvSpPr>
          <p:cNvPr id="23" name="Textfeld 22"/>
          <p:cNvSpPr txBox="1"/>
          <p:nvPr/>
        </p:nvSpPr>
        <p:spPr>
          <a:xfrm>
            <a:off x="6484622" y="2666370"/>
            <a:ext cx="1352420" cy="39277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200" b="1" dirty="0" smtClean="0"/>
              <a:t>[ZSGS12]</a:t>
            </a:r>
            <a:endParaRPr lang="en-US" sz="1200" b="1" dirty="0"/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Bild 3" descr="fau-logo-tech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27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pic>
        <p:nvPicPr>
          <p:cNvPr id="7174" name="Picture 6" descr="D:\Work\Research\Publications\L-ARAP\imgs\teaser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692" y="2564904"/>
            <a:ext cx="945130" cy="9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Work\Research\Publications\L-ARAP\imgs\raptor_init_nocage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27094"/>
            <a:ext cx="1480574" cy="85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8E2F205-EC0E-4AD4-8558-67FEC2D675B9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7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Related Work</a:t>
            </a: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107503" y="1484784"/>
            <a:ext cx="5616625" cy="4897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ARAP Surface Modeling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GPU based Volumetric ARAP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dirty="0" smtClean="0"/>
          </a:p>
          <a:p>
            <a:pPr fontAlgn="auto">
              <a:spcAft>
                <a:spcPts val="0"/>
              </a:spcAft>
            </a:pPr>
            <a:r>
              <a:rPr lang="en-US" dirty="0" smtClean="0"/>
              <a:t>Hybrid Mesh Editing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22885"/>
            <a:ext cx="2073072" cy="98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250" y="3861048"/>
            <a:ext cx="877018" cy="98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26" y="3861048"/>
            <a:ext cx="1005482" cy="98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6588224" y="1473128"/>
            <a:ext cx="540259" cy="299688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de-DE" sz="1200" b="1" dirty="0"/>
              <a:t>[SA07]</a:t>
            </a:r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</p:txBody>
      </p:sp>
      <p:sp>
        <p:nvSpPr>
          <p:cNvPr id="23" name="Textfeld 22"/>
          <p:cNvSpPr txBox="1"/>
          <p:nvPr/>
        </p:nvSpPr>
        <p:spPr>
          <a:xfrm>
            <a:off x="6484622" y="2666370"/>
            <a:ext cx="1352420" cy="39277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200" b="1" dirty="0" smtClean="0"/>
              <a:t>[ZSGS12]</a:t>
            </a:r>
            <a:endParaRPr lang="en-US" sz="1200" b="1" dirty="0"/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</p:txBody>
      </p:sp>
      <p:sp>
        <p:nvSpPr>
          <p:cNvPr id="24" name="Textfeld 23"/>
          <p:cNvSpPr txBox="1"/>
          <p:nvPr/>
        </p:nvSpPr>
        <p:spPr>
          <a:xfrm>
            <a:off x="6565569" y="4202432"/>
            <a:ext cx="769222" cy="36004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1200" b="1" dirty="0"/>
              <a:t>[BHZN10]</a:t>
            </a:r>
          </a:p>
          <a:p>
            <a:endParaRPr lang="en-US" sz="2000" dirty="0"/>
          </a:p>
          <a:p>
            <a:endParaRPr lang="en-US" sz="2000" dirty="0"/>
          </a:p>
          <a:p>
            <a:pPr>
              <a:buFont typeface="Arial" pitchFamily="34" charset="0"/>
              <a:buChar char="•"/>
            </a:pPr>
            <a:endParaRPr lang="de-DE" sz="2000" dirty="0" smtClean="0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Bild 3" descr="fau-logo-tech.eps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27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pic>
        <p:nvPicPr>
          <p:cNvPr id="7174" name="Picture 6" descr="D:\Work\Research\Publications\L-ARAP\imgs\teaser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692" y="2564904"/>
            <a:ext cx="945130" cy="9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Work\Research\Publications\L-ARAP\imgs\raptor_init_nocage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27094"/>
            <a:ext cx="1480574" cy="85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179388" y="1484313"/>
            <a:ext cx="6048796" cy="48974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Method</a:t>
            </a:r>
          </a:p>
          <a:p>
            <a:pPr lvl="1">
              <a:defRPr/>
            </a:pPr>
            <a:r>
              <a:rPr lang="en-US" dirty="0" smtClean="0"/>
              <a:t>Based on the non-linear ARAP energy </a:t>
            </a:r>
            <a:r>
              <a:rPr lang="de-DE" b="1" dirty="0" smtClean="0">
                <a:solidFill>
                  <a:schemeClr val="tx1"/>
                </a:solidFill>
              </a:rPr>
              <a:t>[SA07]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dirty="0" smtClean="0"/>
              <a:t>Pseudo Skeleton based proxy geometry</a:t>
            </a:r>
          </a:p>
          <a:p>
            <a:pPr lvl="1">
              <a:defRPr/>
            </a:pPr>
            <a:r>
              <a:rPr lang="de-DE" dirty="0" smtClean="0"/>
              <a:t>Bones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allowed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stretch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twist</a:t>
            </a:r>
            <a:endParaRPr lang="en-US" dirty="0" smtClean="0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BFA018A-31E7-4CFF-B25D-85CD4EC7A06B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8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Facts/Contribution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Bild 3" descr="fau-logo-tech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16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pic>
        <p:nvPicPr>
          <p:cNvPr id="5122" name="Picture 2" descr="D:\Work\Research\Publications\SARAP\CASA2013\Tmpl_pac2\imgs\raptor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97" y="1484784"/>
            <a:ext cx="2211706" cy="155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contenuto 2"/>
          <p:cNvSpPr>
            <a:spLocks noGrp="1"/>
          </p:cNvSpPr>
          <p:nvPr>
            <p:ph idx="1"/>
          </p:nvPr>
        </p:nvSpPr>
        <p:spPr>
          <a:xfrm>
            <a:off x="179388" y="1484313"/>
            <a:ext cx="6048796" cy="48974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Method</a:t>
            </a:r>
          </a:p>
          <a:p>
            <a:pPr lvl="1">
              <a:defRPr/>
            </a:pPr>
            <a:r>
              <a:rPr lang="en-US" dirty="0" smtClean="0"/>
              <a:t>Based on the non-linear ARAP energy </a:t>
            </a:r>
            <a:r>
              <a:rPr lang="de-DE" b="1" dirty="0" smtClean="0">
                <a:solidFill>
                  <a:schemeClr val="tx1"/>
                </a:solidFill>
              </a:rPr>
              <a:t>[SA07]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dirty="0" smtClean="0"/>
              <a:t>Pseudo Skeleton based proxy geometry</a:t>
            </a:r>
          </a:p>
          <a:p>
            <a:pPr lvl="1">
              <a:defRPr/>
            </a:pPr>
            <a:r>
              <a:rPr lang="de-DE" dirty="0" smtClean="0"/>
              <a:t>Bones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allowed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stretch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twist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Benefits</a:t>
            </a:r>
          </a:p>
          <a:p>
            <a:pPr lvl="1">
              <a:defRPr/>
            </a:pPr>
            <a:r>
              <a:rPr lang="en-US" dirty="0" smtClean="0"/>
              <a:t>The optimization is decoupled from the model’s geometric complexity</a:t>
            </a:r>
          </a:p>
          <a:p>
            <a:pPr lvl="1">
              <a:defRPr/>
            </a:pPr>
            <a:r>
              <a:rPr lang="en-US" dirty="0" smtClean="0"/>
              <a:t>Fast even for high quality models</a:t>
            </a:r>
          </a:p>
          <a:p>
            <a:pPr lvl="1">
              <a:defRPr/>
            </a:pPr>
            <a:r>
              <a:rPr lang="en-US" dirty="0" smtClean="0"/>
              <a:t>Easy to integrate into existing systems</a:t>
            </a:r>
            <a:endParaRPr lang="en-US" dirty="0"/>
          </a:p>
          <a:p>
            <a:pPr marL="457200" lvl="1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BFA018A-31E7-4CFF-B25D-85CD4EC7A06B}" type="slidenum">
              <a:rPr lang="en-US" sz="1200" smtClean="0">
                <a:solidFill>
                  <a:schemeClr val="bg1"/>
                </a:solidFill>
                <a:latin typeface="Verdana" pitchFamily="34" charset="0"/>
              </a:rPr>
              <a:pPr/>
              <a:t>9</a:t>
            </a:fld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0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Facts/Contribution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328"/>
            <a:ext cx="833776" cy="30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Bild 3" descr="fau-logo-tech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770" b="-37770"/>
          <a:stretch/>
        </p:blipFill>
        <p:spPr>
          <a:xfrm>
            <a:off x="107504" y="6427146"/>
            <a:ext cx="792087" cy="386230"/>
          </a:xfrm>
          <a:prstGeom prst="rect">
            <a:avLst/>
          </a:prstGeom>
        </p:spPr>
      </p:pic>
      <p:sp>
        <p:nvSpPr>
          <p:cNvPr id="16" name="Segnaposto contenuto 2"/>
          <p:cNvSpPr txBox="1">
            <a:spLocks/>
          </p:cNvSpPr>
          <p:nvPr/>
        </p:nvSpPr>
        <p:spPr>
          <a:xfrm>
            <a:off x="467544" y="6452443"/>
            <a:ext cx="4752652" cy="36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457200" lvl="1" indent="0" fontAlgn="auto">
              <a:spcAft>
                <a:spcPts val="0"/>
              </a:spcAft>
              <a:buNone/>
            </a:pPr>
            <a:r>
              <a:rPr lang="en-US" sz="1200" dirty="0" smtClean="0"/>
              <a:t>CASA 2013 – Short Paper</a:t>
            </a:r>
          </a:p>
        </p:txBody>
      </p:sp>
      <p:pic>
        <p:nvPicPr>
          <p:cNvPr id="5122" name="Picture 2" descr="D:\Work\Research\Publications\SARAP\CASA2013\Tmpl_pac2\imgs\raptor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097" y="1484784"/>
            <a:ext cx="2211706" cy="155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imizoll\Desktop\Tmpl_pac2\imgs\raptor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730" y="3645024"/>
            <a:ext cx="2429702" cy="120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0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1011</Words>
  <Application>Microsoft Office PowerPoint</Application>
  <PresentationFormat>Bildschirmpräsentation (4:3)</PresentationFormat>
  <Paragraphs>248</Paragraphs>
  <Slides>26</Slides>
  <Notes>2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7" baseType="lpstr">
      <vt:lpstr>Arial</vt:lpstr>
      <vt:lpstr>Courier New</vt:lpstr>
      <vt:lpstr>Century Gothic</vt:lpstr>
      <vt:lpstr>Cambria Math</vt:lpstr>
      <vt:lpstr>Wingdings</vt:lpstr>
      <vt:lpstr>Times</vt:lpstr>
      <vt:lpstr>Palatino Linotype</vt:lpstr>
      <vt:lpstr>ＭＳ Ｐゴシック</vt:lpstr>
      <vt:lpstr>Verdana</vt:lpstr>
      <vt:lpstr>Executive</vt:lpstr>
      <vt:lpstr>1_Executive</vt:lpstr>
      <vt:lpstr>Pseudo-Skeleton based ARAP Mesh Deformation</vt:lpstr>
      <vt:lpstr>Motivation/Requirements</vt:lpstr>
      <vt:lpstr>Motivation/Requirements</vt:lpstr>
      <vt:lpstr>Motivation/Requirements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Questions?</vt:lpstr>
    </vt:vector>
  </TitlesOfParts>
  <Company>crs4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EG2012 Template</dc:title>
  <dc:subject>Powerpoint template for Eurographics 2012 conference</dc:subject>
  <dc:creator>crs4</dc:creator>
  <cp:lastModifiedBy>simizoll</cp:lastModifiedBy>
  <cp:revision>301</cp:revision>
  <cp:lastPrinted>2012-03-15T15:09:01Z</cp:lastPrinted>
  <dcterms:created xsi:type="dcterms:W3CDTF">2012-01-21T11:36:29Z</dcterms:created>
  <dcterms:modified xsi:type="dcterms:W3CDTF">2013-05-17T22:11:40Z</dcterms:modified>
</cp:coreProperties>
</file>