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9" r:id="rId3"/>
    <p:sldId id="279" r:id="rId4"/>
    <p:sldId id="278" r:id="rId5"/>
    <p:sldId id="261" r:id="rId6"/>
    <p:sldId id="282" r:id="rId7"/>
    <p:sldId id="281" r:id="rId8"/>
    <p:sldId id="280" r:id="rId9"/>
    <p:sldId id="283" r:id="rId10"/>
    <p:sldId id="270" r:id="rId11"/>
    <p:sldId id="259" r:id="rId12"/>
    <p:sldId id="284" r:id="rId13"/>
    <p:sldId id="286" r:id="rId14"/>
    <p:sldId id="285" r:id="rId15"/>
    <p:sldId id="263" r:id="rId16"/>
    <p:sldId id="288" r:id="rId17"/>
    <p:sldId id="289" r:id="rId18"/>
    <p:sldId id="287" r:id="rId19"/>
    <p:sldId id="276" r:id="rId20"/>
    <p:sldId id="291" r:id="rId21"/>
    <p:sldId id="290" r:id="rId22"/>
    <p:sldId id="275" r:id="rId23"/>
    <p:sldId id="292" r:id="rId24"/>
    <p:sldId id="293" r:id="rId25"/>
    <p:sldId id="294" r:id="rId26"/>
    <p:sldId id="266" r:id="rId27"/>
    <p:sldId id="296" r:id="rId28"/>
    <p:sldId id="297" r:id="rId29"/>
    <p:sldId id="260" r:id="rId30"/>
    <p:sldId id="299" r:id="rId31"/>
    <p:sldId id="298" r:id="rId32"/>
    <p:sldId id="300" r:id="rId33"/>
    <p:sldId id="267" r:id="rId34"/>
    <p:sldId id="268" r:id="rId35"/>
  </p:sldIdLst>
  <p:sldSz cx="9144000" cy="6858000" type="screen4x3"/>
  <p:notesSz cx="6797675" cy="9874250"/>
  <p:embeddedFontLst>
    <p:embeddedFont>
      <p:font typeface="Verdana" pitchFamily="34" charset="0"/>
      <p:regular r:id="rId38"/>
      <p:bold r:id="rId39"/>
      <p:italic r:id="rId40"/>
      <p:boldItalic r:id="rId41"/>
    </p:embeddedFont>
    <p:embeddedFont>
      <p:font typeface="ＭＳ Ｐゴシック" pitchFamily="34" charset="-128"/>
      <p:regular r:id="rId42"/>
    </p:embeddedFont>
    <p:embeddedFont>
      <p:font typeface="Times" pitchFamily="18" charset="0"/>
      <p:regular r:id="rId43"/>
      <p:bold r:id="rId44"/>
      <p:italic r:id="rId45"/>
      <p:boldItalic r:id="rId46"/>
    </p:embeddedFont>
    <p:embeddedFont>
      <p:font typeface="Cambria Math" pitchFamily="18" charset="0"/>
      <p:regular r:id="rId47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333399"/>
    <a:srgbClr val="F55151"/>
    <a:srgbClr val="00C400"/>
    <a:srgbClr val="FF3F3F"/>
    <a:srgbClr val="FF6161"/>
    <a:srgbClr val="FAD4B4"/>
    <a:srgbClr val="3E97F8"/>
    <a:srgbClr val="2187F7"/>
    <a:srgbClr val="8FC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874" autoAdjust="0"/>
  </p:normalViewPr>
  <p:slideViewPr>
    <p:cSldViewPr>
      <p:cViewPr>
        <p:scale>
          <a:sx n="100" d="100"/>
          <a:sy n="100" d="100"/>
        </p:scale>
        <p:origin x="-194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4164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F4BDD92-5DD2-46CA-8576-1BDEFAD5B6F8}" type="datetimeFigureOut">
              <a:rPr lang="en-US"/>
              <a:pPr>
                <a:defRPr/>
              </a:pPr>
              <a:t>5/11/2012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8DB11D2-34A6-4660-9586-1414D06765D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7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E00DFD-B228-45BB-9009-333B94F10F38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197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3200"/>
            <a:ext cx="1008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550025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548438"/>
            <a:ext cx="15478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11"/>
          <p:cNvSpPr/>
          <p:nvPr userDrawn="1"/>
        </p:nvSpPr>
        <p:spPr bwMode="auto">
          <a:xfrm>
            <a:off x="0" y="0"/>
            <a:ext cx="9144000" cy="148431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312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4CD3-2EA5-4FB0-9C05-274EF873FD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3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26308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620688"/>
            <a:ext cx="6153472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66E2-4CF9-44B6-A297-487785188D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3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C197-E35F-4328-8897-AF7E413AB97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1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38CD-3110-4FA2-938E-0868C40F92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8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0D55-D996-44A5-B432-6C9DFBCE1C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3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6AEC-3440-4EE3-BF93-EA11647BEAC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3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D2E12-30FE-47C5-AC6E-FCB34B1F19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9203-14AB-4E48-A8FC-42F4F7170D1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2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213993" cy="9584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317430" cy="5649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D63-1161-4B11-BF91-162EBA7C03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8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36D3-C864-4F3A-8F98-83B4FA32E45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2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it-IT" dirty="0">
              <a:latin typeface="Arial" charset="0"/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76250"/>
            <a:ext cx="8785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here to change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7852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here to change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849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5A47148-49AA-460D-A7D5-4391DED4B51F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7" name="Rettangolo 6"/>
          <p:cNvSpPr/>
          <p:nvPr userDrawn="1"/>
        </p:nvSpPr>
        <p:spPr bwMode="auto">
          <a:xfrm>
            <a:off x="0" y="0"/>
            <a:ext cx="9144000" cy="40481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1200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Eurographics 2012, Cagliari, Italy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400" b="1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accent2"/>
          </a:solidFill>
          <a:latin typeface="Verdana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>
          <a:solidFill>
            <a:schemeClr val="accent2"/>
          </a:solidFill>
          <a:latin typeface="Verdan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accent2"/>
          </a:solidFill>
          <a:latin typeface="Verdan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accent2"/>
          </a:solidFill>
          <a:latin typeface="Verdana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7" Type="http://schemas.openxmlformats.org/officeDocument/2006/relationships/image" Target="../media/image2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7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10" Type="http://schemas.openxmlformats.org/officeDocument/2006/relationships/image" Target="../media/image9.emf"/><Relationship Id="rId4" Type="http://schemas.openxmlformats.org/officeDocument/2006/relationships/image" Target="../media/image210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7" Type="http://schemas.openxmlformats.org/officeDocument/2006/relationships/image" Target="../media/image25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10" Type="http://schemas.openxmlformats.org/officeDocument/2006/relationships/image" Target="../media/image9.emf"/><Relationship Id="rId4" Type="http://schemas.openxmlformats.org/officeDocument/2006/relationships/image" Target="../media/image210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9.png"/><Relationship Id="rId7" Type="http://schemas.openxmlformats.org/officeDocument/2006/relationships/image" Target="../media/image25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9.emf"/><Relationship Id="rId4" Type="http://schemas.openxmlformats.org/officeDocument/2006/relationships/image" Target="../media/image210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GPU based ARAP Deformation using Volumetric Lattices</a:t>
            </a:r>
          </a:p>
        </p:txBody>
      </p:sp>
      <p:sp>
        <p:nvSpPr>
          <p:cNvPr id="13315" name="Sottotitolo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95325"/>
          </a:xfrm>
        </p:spPr>
        <p:txBody>
          <a:bodyPr/>
          <a:lstStyle/>
          <a:p>
            <a:r>
              <a:rPr lang="de-DE" sz="2000" b="0" dirty="0" smtClean="0"/>
              <a:t>M. Zollhöfer, E. Sert, G. Greiner and J. Süßmuth</a:t>
            </a:r>
          </a:p>
          <a:p>
            <a:r>
              <a:rPr lang="de-DE" sz="1300" b="0" dirty="0" smtClean="0"/>
              <a:t>Computer Graphics Group, University Erlangen-Nuremberg, Germany</a:t>
            </a:r>
            <a:endParaRPr lang="en-US" sz="1300" b="0" dirty="0" smtClean="0"/>
          </a:p>
        </p:txBody>
      </p:sp>
      <p:pic>
        <p:nvPicPr>
          <p:cNvPr id="13316" name="Picture 5" descr="D:\Work\Research\Publications\L-ARAP\imgs\armadil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852738"/>
            <a:ext cx="14112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D:\Work\Research\Publications\L-ARAP\imgs\xyz_dra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947988"/>
            <a:ext cx="11414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1440160" cy="5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203848" y="4634083"/>
            <a:ext cx="1368151" cy="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Facts/Contribution</a:t>
            </a:r>
            <a:endParaRPr lang="en-US" dirty="0"/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6768875" cy="4897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Method</a:t>
            </a:r>
          </a:p>
          <a:p>
            <a:pPr lvl="1">
              <a:defRPr/>
            </a:pPr>
            <a:r>
              <a:rPr lang="en-US" dirty="0" smtClean="0"/>
              <a:t>Based on the non-linear ARAP energy </a:t>
            </a:r>
            <a:r>
              <a:rPr lang="de-DE" dirty="0" smtClean="0">
                <a:solidFill>
                  <a:schemeClr val="tx1"/>
                </a:solidFill>
              </a:rPr>
              <a:t>[SA07]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smtClean="0"/>
              <a:t>Volumetric proxy geometry</a:t>
            </a:r>
          </a:p>
          <a:p>
            <a:pPr lvl="1">
              <a:defRPr/>
            </a:pPr>
            <a:r>
              <a:rPr lang="en-US" dirty="0" smtClean="0"/>
              <a:t>Multi-res GPU deformation pipeline</a:t>
            </a:r>
          </a:p>
          <a:p>
            <a:pPr>
              <a:defRPr/>
            </a:pPr>
            <a:r>
              <a:rPr lang="en-US" dirty="0" smtClean="0"/>
              <a:t>Benefits</a:t>
            </a:r>
          </a:p>
          <a:p>
            <a:pPr lvl="1">
              <a:defRPr/>
            </a:pPr>
            <a:r>
              <a:rPr lang="en-US" dirty="0" smtClean="0"/>
              <a:t>The optimization is decoupled from the model’s geometric complexity</a:t>
            </a:r>
          </a:p>
          <a:p>
            <a:pPr lvl="1">
              <a:defRPr/>
            </a:pPr>
            <a:r>
              <a:rPr lang="en-US" dirty="0" smtClean="0"/>
              <a:t>Volume-awareness</a:t>
            </a:r>
          </a:p>
          <a:p>
            <a:pPr lvl="1">
              <a:defRPr/>
            </a:pPr>
            <a:r>
              <a:rPr lang="en-US" dirty="0" smtClean="0"/>
              <a:t>Fast even for high quality models</a:t>
            </a:r>
          </a:p>
          <a:p>
            <a:pPr lvl="1">
              <a:defRPr/>
            </a:pPr>
            <a:r>
              <a:rPr lang="en-US" dirty="0" smtClean="0"/>
              <a:t>Easy to integrate into existing systems</a:t>
            </a: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BFA018A-31E7-4CFF-B25D-85CD4EC7A06B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10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760763" cy="4897437"/>
          </a:xfrm>
        </p:spPr>
        <p:txBody>
          <a:bodyPr/>
          <a:lstStyle/>
          <a:p>
            <a:r>
              <a:rPr lang="en-US" dirty="0" smtClean="0"/>
              <a:t>Preprocessing</a:t>
            </a:r>
          </a:p>
          <a:p>
            <a:pPr lvl="1"/>
            <a:r>
              <a:rPr lang="en-US" dirty="0" smtClean="0"/>
              <a:t>Construct volumetric lattice</a:t>
            </a:r>
          </a:p>
          <a:p>
            <a:pPr lvl="2"/>
            <a:r>
              <a:rPr lang="en-US" dirty="0" smtClean="0"/>
              <a:t>Decouples the optimization from the model’s geometric complexity</a:t>
            </a:r>
          </a:p>
          <a:p>
            <a:pPr lvl="2"/>
            <a:r>
              <a:rPr lang="en-US" dirty="0" smtClean="0"/>
              <a:t>Transparent for the user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E6E1BC-46A8-4481-8499-7E97404D47B6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11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7417" name="Picture 9" descr="D:\Work\Research\Publications\L-ARAP\imgs\raptor_init_noc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826000" cy="10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D:\Work\Research\Publications\L-ARAP\imgs\raptor_cage_in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74598"/>
            <a:ext cx="1836581" cy="10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unten 3"/>
          <p:cNvSpPr/>
          <p:nvPr/>
        </p:nvSpPr>
        <p:spPr bwMode="auto">
          <a:xfrm>
            <a:off x="7064004" y="1934824"/>
            <a:ext cx="272571" cy="180020"/>
          </a:xfrm>
          <a:prstGeom prst="downArrow">
            <a:avLst/>
          </a:prstGeom>
          <a:solidFill>
            <a:srgbClr val="3E97F8">
              <a:alpha val="1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 bwMode="auto">
          <a:xfrm>
            <a:off x="6156176" y="2125472"/>
            <a:ext cx="2088232" cy="2497398"/>
          </a:xfrm>
          <a:prstGeom prst="roundRect">
            <a:avLst/>
          </a:prstGeom>
          <a:solidFill>
            <a:srgbClr val="C7E1FD">
              <a:alpha val="15686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760763" cy="4897437"/>
          </a:xfrm>
        </p:spPr>
        <p:txBody>
          <a:bodyPr/>
          <a:lstStyle/>
          <a:p>
            <a:r>
              <a:rPr lang="en-US" dirty="0" smtClean="0"/>
              <a:t>Preprocessing</a:t>
            </a:r>
          </a:p>
          <a:p>
            <a:pPr lvl="1"/>
            <a:r>
              <a:rPr lang="en-US" dirty="0" smtClean="0"/>
              <a:t>Construct volumetric lattice</a:t>
            </a:r>
          </a:p>
          <a:p>
            <a:pPr lvl="2"/>
            <a:r>
              <a:rPr lang="en-US" dirty="0" smtClean="0"/>
              <a:t>Decouples the optimization from the model’s geometric complexity</a:t>
            </a:r>
          </a:p>
          <a:p>
            <a:pPr lvl="2"/>
            <a:r>
              <a:rPr lang="en-US" dirty="0" smtClean="0"/>
              <a:t>Transparent for the user</a:t>
            </a:r>
          </a:p>
          <a:p>
            <a:r>
              <a:rPr lang="en-US" dirty="0" smtClean="0"/>
              <a:t>Runtime loop</a:t>
            </a:r>
          </a:p>
          <a:p>
            <a:pPr lvl="1"/>
            <a:r>
              <a:rPr lang="en-US" dirty="0" smtClean="0"/>
              <a:t>Modify handle positions</a:t>
            </a:r>
          </a:p>
          <a:p>
            <a:pPr lvl="1"/>
            <a:r>
              <a:rPr lang="en-US" dirty="0" smtClean="0"/>
              <a:t>Deform lattice using our </a:t>
            </a:r>
            <a:r>
              <a:rPr lang="en-US" dirty="0"/>
              <a:t>m</a:t>
            </a:r>
            <a:r>
              <a:rPr lang="en-US" dirty="0" smtClean="0"/>
              <a:t>ulti-res GPU ARAP solver</a:t>
            </a:r>
            <a:endParaRPr lang="en-US" dirty="0"/>
          </a:p>
          <a:p>
            <a:pPr lvl="1"/>
            <a:r>
              <a:rPr lang="en-US" dirty="0" smtClean="0"/>
              <a:t>Use lattice to deform the input model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E6E1BC-46A8-4481-8499-7E97404D47B6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12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7413" name="Picture 5" descr="D:\Work\Research\Publications\L-ARAP\imgs\teaser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1" y="3326726"/>
            <a:ext cx="1413461" cy="12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D:\Work\Research\Publications\L-ARAP\imgs\raptor_def_noc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94" y="4689864"/>
            <a:ext cx="1595789" cy="13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D:\Work\Research\Publications\L-ARAP\imgs\raptor_init_noc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826000" cy="10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D:\Work\Research\Publications\L-ARAP\imgs\raptor_cage_ini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74598"/>
            <a:ext cx="1836581" cy="10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unten 3"/>
          <p:cNvSpPr/>
          <p:nvPr/>
        </p:nvSpPr>
        <p:spPr bwMode="auto">
          <a:xfrm>
            <a:off x="7064004" y="1934824"/>
            <a:ext cx="272571" cy="180020"/>
          </a:xfrm>
          <a:prstGeom prst="downArrow">
            <a:avLst/>
          </a:prstGeom>
          <a:solidFill>
            <a:srgbClr val="3E97F8">
              <a:alpha val="1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Pfeil nach unten 11"/>
          <p:cNvSpPr/>
          <p:nvPr/>
        </p:nvSpPr>
        <p:spPr bwMode="auto">
          <a:xfrm>
            <a:off x="7064006" y="4622870"/>
            <a:ext cx="272571" cy="180020"/>
          </a:xfrm>
          <a:prstGeom prst="downArrow">
            <a:avLst/>
          </a:prstGeom>
          <a:solidFill>
            <a:srgbClr val="3E97F8">
              <a:alpha val="1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ild 3" descr="fau-logo-tech.ep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Proxy Geometry</a:t>
            </a:r>
            <a:endParaRPr lang="en-US" dirty="0"/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4464620" cy="4897437"/>
          </a:xfrm>
        </p:spPr>
        <p:txBody>
          <a:bodyPr/>
          <a:lstStyle/>
          <a:p>
            <a:r>
              <a:rPr lang="en-US" dirty="0" smtClean="0"/>
              <a:t>Starting point</a:t>
            </a:r>
          </a:p>
          <a:p>
            <a:pPr lvl="1"/>
            <a:r>
              <a:rPr lang="en-US" dirty="0" smtClean="0"/>
              <a:t>Uniform voxel grid</a:t>
            </a:r>
          </a:p>
          <a:p>
            <a:pPr lvl="1"/>
            <a:r>
              <a:rPr lang="en-US" dirty="0" smtClean="0"/>
              <a:t>Delete cubes which are entirely outside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Volumetric Lattice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B879A9-0CA1-4341-97A3-D3FC1A2FDF62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13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 descr="D:\Work\Research\Publications\L-ARAP\imgs\c2_grid_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78372"/>
            <a:ext cx="1656184" cy="94957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Research\Publications\L-ARAP\imgs\c2_grid_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1656184" cy="94957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feil nach unten 11"/>
          <p:cNvSpPr/>
          <p:nvPr/>
        </p:nvSpPr>
        <p:spPr bwMode="auto">
          <a:xfrm>
            <a:off x="7097477" y="2487960"/>
            <a:ext cx="205630" cy="162420"/>
          </a:xfrm>
          <a:prstGeom prst="downArrow">
            <a:avLst/>
          </a:prstGeom>
          <a:solidFill>
            <a:srgbClr val="FAD4B4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Proxy Geometry</a:t>
            </a:r>
            <a:endParaRPr lang="en-US" dirty="0"/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4464620" cy="4897437"/>
          </a:xfrm>
        </p:spPr>
        <p:txBody>
          <a:bodyPr/>
          <a:lstStyle/>
          <a:p>
            <a:r>
              <a:rPr lang="en-US" dirty="0" smtClean="0"/>
              <a:t>Starting point</a:t>
            </a:r>
          </a:p>
          <a:p>
            <a:pPr lvl="1"/>
            <a:r>
              <a:rPr lang="en-US" dirty="0" smtClean="0"/>
              <a:t>Uniform voxel grid</a:t>
            </a:r>
          </a:p>
          <a:p>
            <a:pPr lvl="1"/>
            <a:r>
              <a:rPr lang="en-US" dirty="0" smtClean="0"/>
              <a:t>Delete cubes which are entirely outside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Volumetric Lattice</a:t>
            </a:r>
          </a:p>
          <a:p>
            <a:r>
              <a:rPr lang="en-US" dirty="0" smtClean="0"/>
              <a:t>Express </a:t>
            </a:r>
            <a:r>
              <a:rPr lang="en-US" dirty="0"/>
              <a:t>v</a:t>
            </a:r>
            <a:r>
              <a:rPr lang="en-US" dirty="0" smtClean="0"/>
              <a:t>ertices in local coordinates</a:t>
            </a:r>
          </a:p>
          <a:p>
            <a:pPr lvl="1"/>
            <a:r>
              <a:rPr lang="en-US" dirty="0" smtClean="0"/>
              <a:t>Interactive modeling</a:t>
            </a:r>
          </a:p>
          <a:p>
            <a:pPr lvl="2"/>
            <a:r>
              <a:rPr lang="en-US" dirty="0" smtClean="0"/>
              <a:t>Tri-linear interpolation</a:t>
            </a:r>
          </a:p>
          <a:p>
            <a:pPr lvl="1"/>
            <a:r>
              <a:rPr lang="en-US" dirty="0" smtClean="0"/>
              <a:t>Offline high quality poses</a:t>
            </a:r>
          </a:p>
          <a:p>
            <a:pPr lvl="2"/>
            <a:r>
              <a:rPr lang="en-US" dirty="0" smtClean="0"/>
              <a:t>B-Splines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B879A9-0CA1-4341-97A3-D3FC1A2FDF62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14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 descr="D:\Work\Research\Publications\L-ARAP\imgs\c2_grid_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78372"/>
            <a:ext cx="1656184" cy="94957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Research\Publications\L-ARAP\imgs\c2_grid_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1656184" cy="94957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feil nach unten 11"/>
          <p:cNvSpPr/>
          <p:nvPr/>
        </p:nvSpPr>
        <p:spPr bwMode="auto">
          <a:xfrm>
            <a:off x="7097477" y="2487960"/>
            <a:ext cx="205630" cy="162420"/>
          </a:xfrm>
          <a:prstGeom prst="downArrow">
            <a:avLst/>
          </a:prstGeom>
          <a:solidFill>
            <a:srgbClr val="FAD4B4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7" name="Picture 8" descr="D:\Work\Research\Publications\L-ARAP\imgs\c2_grid_b_2_clo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34" y="4125275"/>
            <a:ext cx="1111360" cy="11039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egnaposto contenuto 2"/>
              <p:cNvSpPr txBox="1">
                <a:spLocks/>
              </p:cNvSpPr>
              <p:nvPr/>
            </p:nvSpPr>
            <p:spPr bwMode="auto">
              <a:xfrm>
                <a:off x="7524328" y="4437112"/>
                <a:ext cx="1095280" cy="483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de-DE" sz="1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de-DE" sz="1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1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de-DE" sz="1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  <m:sup/>
                          </m:sSubSup>
                        </m:e>
                      </m:nary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4437112"/>
                <a:ext cx="1095280" cy="483510"/>
              </a:xfrm>
              <a:prstGeom prst="rect">
                <a:avLst/>
              </a:prstGeom>
              <a:blipFill rotWithShape="1">
                <a:blip r:embed="rId5"/>
                <a:stretch>
                  <a:fillRect l="-12778" t="-130380" r="-63333" b="-196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/>
              <p:cNvSpPr txBox="1">
                <a:spLocks/>
              </p:cNvSpPr>
              <p:nvPr/>
            </p:nvSpPr>
            <p:spPr bwMode="auto">
              <a:xfrm>
                <a:off x="6663530" y="4553505"/>
                <a:ext cx="449498" cy="282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9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9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de-DE" sz="9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900" dirty="0" smtClean="0"/>
              </a:p>
            </p:txBody>
          </p:sp>
        </mc:Choice>
        <mc:Fallback xmlns="">
          <p:sp>
            <p:nvSpPr>
              <p:cNvPr id="2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3530" y="4553505"/>
                <a:ext cx="449498" cy="2828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 3" descr="fau-logo-tech.eps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Optimization Problem</a:t>
            </a:r>
            <a:endParaRPr lang="en-US" dirty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544739" cy="4897437"/>
          </a:xfrm>
        </p:spPr>
        <p:txBody>
          <a:bodyPr/>
          <a:lstStyle/>
          <a:p>
            <a:r>
              <a:rPr lang="en-US" dirty="0" smtClean="0"/>
              <a:t>Paradigm</a:t>
            </a:r>
          </a:p>
          <a:p>
            <a:pPr lvl="1"/>
            <a:r>
              <a:rPr lang="en-US" dirty="0" smtClean="0"/>
              <a:t>ARAP </a:t>
            </a:r>
            <a:r>
              <a:rPr lang="en-US" dirty="0" smtClean="0">
                <a:solidFill>
                  <a:schemeClr val="tx1"/>
                </a:solidFill>
              </a:rPr>
              <a:t>[SA07] </a:t>
            </a:r>
            <a:r>
              <a:rPr lang="en-US" dirty="0" smtClean="0"/>
              <a:t>on a volumetric lattice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15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2" name="Picture 2" descr="D:\Work\Research\Publications\L-ARAP\imgs\c2_grid_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525793" cy="152579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 bwMode="auto">
              <a:xfrm>
                <a:off x="7651545" y="1916832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1545" y="1916832"/>
                <a:ext cx="390465" cy="313520"/>
              </a:xfrm>
              <a:prstGeom prst="rect">
                <a:avLst/>
              </a:prstGeom>
              <a:blipFill rotWithShape="1">
                <a:blip r:embed="rId7"/>
                <a:stretch>
                  <a:fillRect b="-5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/>
              <p:cNvSpPr txBox="1">
                <a:spLocks/>
              </p:cNvSpPr>
              <p:nvPr/>
            </p:nvSpPr>
            <p:spPr bwMode="auto">
              <a:xfrm>
                <a:off x="7003473" y="1916832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3473" y="1916832"/>
                <a:ext cx="390465" cy="3135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 3" descr="fau-logo-tech.eps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Optimization Problem</a:t>
            </a:r>
            <a:endParaRPr lang="en-US" dirty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544739" cy="4897437"/>
          </a:xfrm>
        </p:spPr>
        <p:txBody>
          <a:bodyPr/>
          <a:lstStyle/>
          <a:p>
            <a:r>
              <a:rPr lang="en-US" dirty="0" smtClean="0"/>
              <a:t>Paradigm</a:t>
            </a:r>
          </a:p>
          <a:p>
            <a:pPr lvl="1"/>
            <a:r>
              <a:rPr lang="en-US" dirty="0" smtClean="0"/>
              <a:t>ARAP </a:t>
            </a:r>
            <a:r>
              <a:rPr lang="en-US" dirty="0" smtClean="0">
                <a:solidFill>
                  <a:schemeClr val="tx1"/>
                </a:solidFill>
              </a:rPr>
              <a:t>[SA07] </a:t>
            </a:r>
            <a:r>
              <a:rPr lang="en-US" dirty="0" smtClean="0"/>
              <a:t>on a volumetric lattice</a:t>
            </a:r>
          </a:p>
          <a:p>
            <a:r>
              <a:rPr lang="en-US" dirty="0" smtClean="0"/>
              <a:t>Objective function</a:t>
            </a:r>
          </a:p>
          <a:p>
            <a:pPr lvl="1"/>
            <a:r>
              <a:rPr lang="en-US" dirty="0" smtClean="0"/>
              <a:t>Plausibility of deformation</a:t>
            </a:r>
          </a:p>
          <a:p>
            <a:pPr lvl="2"/>
            <a:r>
              <a:rPr lang="en-US" dirty="0" smtClean="0">
                <a:solidFill>
                  <a:srgbClr val="00C400"/>
                </a:solidFill>
              </a:rPr>
              <a:t>Rigidity of local transformations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16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/>
              <p:cNvSpPr txBox="1">
                <a:spLocks/>
              </p:cNvSpPr>
              <p:nvPr/>
            </p:nvSpPr>
            <p:spPr bwMode="auto">
              <a:xfrm>
                <a:off x="5774970" y="3068960"/>
                <a:ext cx="288032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𝒓𝒊𝒈𝒊𝒅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𝑮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000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000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000" dirty="0" smtClean="0">
                  <a:solidFill>
                    <a:srgbClr val="00C400"/>
                  </a:solidFill>
                </a:endParaRPr>
              </a:p>
            </p:txBody>
          </p:sp>
        </mc:Choice>
        <mc:Fallback xmlns="">
          <p:sp>
            <p:nvSpPr>
              <p:cNvPr id="2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4970" y="3068960"/>
                <a:ext cx="2880320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89474" b="-10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D:\Work\Research\Publications\L-ARAP\imgs\c2_grid_c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525793" cy="152579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 bwMode="auto">
              <a:xfrm>
                <a:off x="7651545" y="1916832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1545" y="1916832"/>
                <a:ext cx="390465" cy="313520"/>
              </a:xfrm>
              <a:prstGeom prst="rect">
                <a:avLst/>
              </a:prstGeom>
              <a:blipFill rotWithShape="1">
                <a:blip r:embed="rId7"/>
                <a:stretch>
                  <a:fillRect b="-5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/>
              <p:cNvSpPr txBox="1">
                <a:spLocks/>
              </p:cNvSpPr>
              <p:nvPr/>
            </p:nvSpPr>
            <p:spPr bwMode="auto">
              <a:xfrm>
                <a:off x="7003473" y="1916832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3473" y="1916832"/>
                <a:ext cx="390465" cy="3135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 3" descr="fau-logo-tech.eps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Optimization Problem</a:t>
            </a:r>
            <a:endParaRPr lang="en-US" dirty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544739" cy="4897437"/>
          </a:xfrm>
        </p:spPr>
        <p:txBody>
          <a:bodyPr/>
          <a:lstStyle/>
          <a:p>
            <a:r>
              <a:rPr lang="en-US" dirty="0" smtClean="0"/>
              <a:t>Paradigm</a:t>
            </a:r>
          </a:p>
          <a:p>
            <a:pPr lvl="1"/>
            <a:r>
              <a:rPr lang="en-US" dirty="0" smtClean="0"/>
              <a:t>ARAP </a:t>
            </a:r>
            <a:r>
              <a:rPr lang="en-US" dirty="0" smtClean="0">
                <a:solidFill>
                  <a:schemeClr val="tx1"/>
                </a:solidFill>
              </a:rPr>
              <a:t>[SA07] </a:t>
            </a:r>
            <a:r>
              <a:rPr lang="en-US" dirty="0" smtClean="0"/>
              <a:t>on a volumetric lattice</a:t>
            </a:r>
          </a:p>
          <a:p>
            <a:r>
              <a:rPr lang="en-US" dirty="0" smtClean="0"/>
              <a:t>Objective function</a:t>
            </a:r>
          </a:p>
          <a:p>
            <a:pPr lvl="1"/>
            <a:r>
              <a:rPr lang="en-US" dirty="0" smtClean="0"/>
              <a:t>Plausibility of deformation</a:t>
            </a:r>
          </a:p>
          <a:p>
            <a:pPr lvl="2"/>
            <a:r>
              <a:rPr lang="en-US" dirty="0" smtClean="0">
                <a:solidFill>
                  <a:srgbClr val="00C400"/>
                </a:solidFill>
              </a:rPr>
              <a:t>Rigidity of local transformations</a:t>
            </a:r>
          </a:p>
          <a:p>
            <a:pPr lvl="1"/>
            <a:r>
              <a:rPr lang="en-US" dirty="0" smtClean="0"/>
              <a:t>Fulfillment of user constraints</a:t>
            </a:r>
          </a:p>
          <a:p>
            <a:pPr lvl="2"/>
            <a:r>
              <a:rPr lang="en-US" dirty="0" smtClean="0">
                <a:solidFill>
                  <a:srgbClr val="C40000"/>
                </a:solidFill>
              </a:rPr>
              <a:t>Distance of vertices to handles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17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/>
              <p:cNvSpPr txBox="1">
                <a:spLocks/>
              </p:cNvSpPr>
              <p:nvPr/>
            </p:nvSpPr>
            <p:spPr bwMode="auto">
              <a:xfrm>
                <a:off x="6065499" y="3717032"/>
                <a:ext cx="229926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𝒄𝒐𝒏𝒔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𝑮</m:t>
                      </m:r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de-DE" sz="1000" i="1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de-DE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de-DE" sz="1000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HV</m:t>
                              </m:r>
                            </m:sub>
                            <m:sup/>
                            <m:e>
                              <m:r>
                                <a:rPr lang="de-DE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  <m:sup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de-DE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de-DE" sz="1000" i="1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000" dirty="0" smtClean="0">
                  <a:solidFill>
                    <a:srgbClr val="C40000"/>
                  </a:solidFill>
                </a:endParaRPr>
              </a:p>
            </p:txBody>
          </p:sp>
        </mc:Choice>
        <mc:Fallback xmlns="">
          <p:sp>
            <p:nvSpPr>
              <p:cNvPr id="5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499" y="3717032"/>
                <a:ext cx="2299260" cy="576064"/>
              </a:xfrm>
              <a:prstGeom prst="rect">
                <a:avLst/>
              </a:prstGeom>
              <a:blipFill rotWithShape="1">
                <a:blip r:embed="rId2"/>
                <a:stretch>
                  <a:fillRect t="-78723" r="-7958" b="-120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/>
              <p:cNvSpPr txBox="1">
                <a:spLocks/>
              </p:cNvSpPr>
              <p:nvPr/>
            </p:nvSpPr>
            <p:spPr bwMode="auto">
              <a:xfrm>
                <a:off x="5774970" y="3068960"/>
                <a:ext cx="288032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𝒓𝒊𝒈𝒊𝒅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𝑮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000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000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000" dirty="0" smtClean="0">
                  <a:solidFill>
                    <a:srgbClr val="00C400"/>
                  </a:solidFill>
                </a:endParaRPr>
              </a:p>
            </p:txBody>
          </p:sp>
        </mc:Choice>
        <mc:Fallback xmlns="">
          <p:sp>
            <p:nvSpPr>
              <p:cNvPr id="2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4970" y="3068960"/>
                <a:ext cx="2880320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89474" b="-10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D:\Work\Research\Publications\L-ARAP\imgs\c2_grid_c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525793" cy="152579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 bwMode="auto">
              <a:xfrm>
                <a:off x="7651545" y="1916832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1545" y="1916832"/>
                <a:ext cx="390465" cy="313520"/>
              </a:xfrm>
              <a:prstGeom prst="rect">
                <a:avLst/>
              </a:prstGeom>
              <a:blipFill rotWithShape="1">
                <a:blip r:embed="rId7"/>
                <a:stretch>
                  <a:fillRect b="-5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/>
              <p:cNvSpPr txBox="1">
                <a:spLocks/>
              </p:cNvSpPr>
              <p:nvPr/>
            </p:nvSpPr>
            <p:spPr bwMode="auto">
              <a:xfrm>
                <a:off x="7003473" y="1916832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3473" y="1916832"/>
                <a:ext cx="390465" cy="3135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 3" descr="fau-logo-tech.eps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Optimization Problem</a:t>
            </a:r>
            <a:endParaRPr lang="en-US" dirty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544739" cy="4897437"/>
          </a:xfrm>
        </p:spPr>
        <p:txBody>
          <a:bodyPr/>
          <a:lstStyle/>
          <a:p>
            <a:r>
              <a:rPr lang="en-US" dirty="0" smtClean="0"/>
              <a:t>Paradigm</a:t>
            </a:r>
          </a:p>
          <a:p>
            <a:pPr lvl="1"/>
            <a:r>
              <a:rPr lang="en-US" dirty="0" smtClean="0"/>
              <a:t>ARAP </a:t>
            </a:r>
            <a:r>
              <a:rPr lang="en-US" dirty="0" smtClean="0">
                <a:solidFill>
                  <a:schemeClr val="tx1"/>
                </a:solidFill>
              </a:rPr>
              <a:t>[SA07] </a:t>
            </a:r>
            <a:r>
              <a:rPr lang="en-US" dirty="0" smtClean="0"/>
              <a:t>on a volumetric lattice</a:t>
            </a:r>
          </a:p>
          <a:p>
            <a:r>
              <a:rPr lang="en-US" dirty="0" smtClean="0"/>
              <a:t>Objective function</a:t>
            </a:r>
          </a:p>
          <a:p>
            <a:pPr lvl="1"/>
            <a:r>
              <a:rPr lang="en-US" dirty="0" smtClean="0"/>
              <a:t>Plausibility of deformation</a:t>
            </a:r>
          </a:p>
          <a:p>
            <a:pPr lvl="2"/>
            <a:r>
              <a:rPr lang="en-US" dirty="0" smtClean="0">
                <a:solidFill>
                  <a:srgbClr val="00C400"/>
                </a:solidFill>
              </a:rPr>
              <a:t>Rigidity of local transformations</a:t>
            </a:r>
          </a:p>
          <a:p>
            <a:pPr lvl="1"/>
            <a:r>
              <a:rPr lang="en-US" dirty="0" smtClean="0"/>
              <a:t>Fulfillment of user constraints</a:t>
            </a:r>
          </a:p>
          <a:p>
            <a:pPr lvl="2"/>
            <a:r>
              <a:rPr lang="en-US" dirty="0" smtClean="0">
                <a:solidFill>
                  <a:srgbClr val="C40000"/>
                </a:solidFill>
              </a:rPr>
              <a:t>Distance of vertices to handles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Non-linear </a:t>
            </a:r>
            <a:r>
              <a:rPr lang="en-US" dirty="0"/>
              <a:t>o</a:t>
            </a:r>
            <a:r>
              <a:rPr lang="en-US" dirty="0" smtClean="0"/>
              <a:t>ptimization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18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/>
              <p:cNvSpPr txBox="1">
                <a:spLocks/>
              </p:cNvSpPr>
              <p:nvPr/>
            </p:nvSpPr>
            <p:spPr bwMode="auto">
              <a:xfrm>
                <a:off x="6065499" y="3717032"/>
                <a:ext cx="229926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𝒄𝒐𝒏𝒔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𝑮</m:t>
                      </m:r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de-DE" sz="1000" i="1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de-DE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de-DE" sz="1000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HV</m:t>
                              </m:r>
                            </m:sub>
                            <m:sup/>
                            <m:e>
                              <m:r>
                                <a:rPr lang="de-DE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  <m:sup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de-DE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de-DE" sz="1000" i="1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000" dirty="0" smtClean="0">
                  <a:solidFill>
                    <a:srgbClr val="C40000"/>
                  </a:solidFill>
                </a:endParaRPr>
              </a:p>
            </p:txBody>
          </p:sp>
        </mc:Choice>
        <mc:Fallback xmlns="">
          <p:sp>
            <p:nvSpPr>
              <p:cNvPr id="5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499" y="3717032"/>
                <a:ext cx="2299260" cy="576064"/>
              </a:xfrm>
              <a:prstGeom prst="rect">
                <a:avLst/>
              </a:prstGeom>
              <a:blipFill rotWithShape="1">
                <a:blip r:embed="rId2"/>
                <a:stretch>
                  <a:fillRect t="-78723" r="-7958" b="-120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egnaposto contenuto 2"/>
              <p:cNvSpPr txBox="1">
                <a:spLocks/>
              </p:cNvSpPr>
              <p:nvPr/>
            </p:nvSpPr>
            <p:spPr bwMode="auto">
              <a:xfrm>
                <a:off x="5393764" y="4748356"/>
                <a:ext cx="3642732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𝒍𝒂𝒓𝒂𝒑</m:t>
                          </m:r>
                        </m:sub>
                      </m:sSub>
                      <m:d>
                        <m:d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de-DE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𝜸</m:t>
                      </m:r>
                      <m:sSub>
                        <m:sSubPr>
                          <m:ctrlP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𝒓𝒊𝒈𝒊𝒅</m:t>
                          </m:r>
                        </m:sub>
                      </m:sSub>
                      <m:d>
                        <m:dPr>
                          <m:ctrlP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sz="14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de-DE" sz="14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𝒄𝒐𝒏𝒔</m:t>
                          </m:r>
                        </m:sub>
                      </m:sSub>
                      <m:r>
                        <a:rPr lang="de-DE" sz="14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4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𝑮</m:t>
                      </m:r>
                      <m:r>
                        <a:rPr lang="de-DE" sz="14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4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b="1" dirty="0" smtClean="0"/>
              </a:p>
              <a:p>
                <a:pPr marL="0" indent="0">
                  <a:buNone/>
                </a:pPr>
                <a:endParaRPr lang="en-US" sz="1600" dirty="0" smtClean="0"/>
              </a:p>
            </p:txBody>
          </p:sp>
        </mc:Choice>
        <mc:Fallback>
          <p:sp>
            <p:nvSpPr>
              <p:cNvPr id="7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3764" y="4748356"/>
                <a:ext cx="3642732" cy="3600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/>
              <p:cNvSpPr txBox="1">
                <a:spLocks/>
              </p:cNvSpPr>
              <p:nvPr/>
            </p:nvSpPr>
            <p:spPr bwMode="auto">
              <a:xfrm>
                <a:off x="5774970" y="3068960"/>
                <a:ext cx="288032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𝒓𝒊𝒈𝒊𝒅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𝑮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000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000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000" dirty="0" smtClean="0">
                  <a:solidFill>
                    <a:srgbClr val="00C400"/>
                  </a:solidFill>
                </a:endParaRPr>
              </a:p>
            </p:txBody>
          </p:sp>
        </mc:Choice>
        <mc:Fallback xmlns="">
          <p:sp>
            <p:nvSpPr>
              <p:cNvPr id="2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4970" y="3068960"/>
                <a:ext cx="2880320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89474" b="-10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5940152" y="5013176"/>
                <a:ext cx="2491763" cy="6139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de-DE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𝐦𝐢𝐧</m:t>
                              </m:r>
                            </m:e>
                            <m:lim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𝒍𝒂𝒓𝒂𝒑</m:t>
                              </m:r>
                            </m:sub>
                          </m:sSub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013176"/>
                <a:ext cx="2491763" cy="613988"/>
              </a:xfrm>
              <a:prstGeom prst="rect">
                <a:avLst/>
              </a:prstGeom>
              <a:blipFill rotWithShape="1">
                <a:blip r:embed="rId5"/>
                <a:stretch>
                  <a:fillRect l="-489" r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D:\Work\Research\Publications\L-ARAP\imgs\c2_grid_c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525793" cy="152579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 bwMode="auto">
              <a:xfrm>
                <a:off x="7651545" y="1916832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1545" y="1916832"/>
                <a:ext cx="390465" cy="313520"/>
              </a:xfrm>
              <a:prstGeom prst="rect">
                <a:avLst/>
              </a:prstGeom>
              <a:blipFill rotWithShape="1">
                <a:blip r:embed="rId7"/>
                <a:stretch>
                  <a:fillRect b="-5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/>
              <p:cNvSpPr txBox="1">
                <a:spLocks/>
              </p:cNvSpPr>
              <p:nvPr/>
            </p:nvSpPr>
            <p:spPr bwMode="auto">
              <a:xfrm>
                <a:off x="7003473" y="1916832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3473" y="1916832"/>
                <a:ext cx="390465" cy="3135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 3" descr="fau-logo-tech.eps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Minimizing the Objective Function</a:t>
            </a:r>
            <a:endParaRPr lang="en-US" dirty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7272808" cy="4897437"/>
          </a:xfrm>
        </p:spPr>
        <p:txBody>
          <a:bodyPr/>
          <a:lstStyle/>
          <a:p>
            <a:r>
              <a:rPr lang="de-DE" dirty="0" smtClean="0"/>
              <a:t>Why do we use the ARAP paradigm?</a:t>
            </a:r>
          </a:p>
          <a:p>
            <a:pPr lvl="1"/>
            <a:r>
              <a:rPr lang="de-DE" dirty="0" smtClean="0"/>
              <a:t>Non-linear rotation-aware </a:t>
            </a:r>
            <a:r>
              <a:rPr lang="en-US" dirty="0" smtClean="0"/>
              <a:t>objective </a:t>
            </a:r>
            <a:r>
              <a:rPr lang="de-DE" dirty="0" smtClean="0"/>
              <a:t>function</a:t>
            </a:r>
          </a:p>
          <a:p>
            <a:pPr lvl="1"/>
            <a:r>
              <a:rPr lang="en-US" dirty="0" smtClean="0"/>
              <a:t>Minimization</a:t>
            </a:r>
            <a:r>
              <a:rPr lang="de-DE" dirty="0" smtClean="0"/>
              <a:t> does </a:t>
            </a:r>
            <a:r>
              <a:rPr lang="de-DE" dirty="0" smtClean="0">
                <a:solidFill>
                  <a:srgbClr val="C40000"/>
                </a:solidFill>
              </a:rPr>
              <a:t>not</a:t>
            </a:r>
            <a:r>
              <a:rPr lang="de-DE" dirty="0" smtClean="0"/>
              <a:t> require a general-purpose non-linear </a:t>
            </a:r>
            <a:r>
              <a:rPr lang="de-DE" dirty="0" err="1" smtClean="0"/>
              <a:t>solver</a:t>
            </a:r>
            <a:endParaRPr lang="de-DE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19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3"/>
          <p:cNvSpPr>
            <a:spLocks noChangeArrowheads="1"/>
          </p:cNvSpPr>
          <p:nvPr/>
        </p:nvSpPr>
        <p:spPr bwMode="auto">
          <a:xfrm>
            <a:off x="6913563" y="1484313"/>
            <a:ext cx="1584325" cy="1584325"/>
          </a:xfrm>
          <a:prstGeom prst="rect">
            <a:avLst/>
          </a:prstGeom>
          <a:solidFill>
            <a:schemeClr val="accent1"/>
          </a:solidFill>
          <a:ln w="603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Motivation/Requirements</a:t>
            </a:r>
            <a:endParaRPr lang="en-US" dirty="0"/>
          </a:p>
        </p:txBody>
      </p:sp>
      <p:sp>
        <p:nvSpPr>
          <p:cNvPr id="14340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4752652" cy="4897437"/>
          </a:xfrm>
        </p:spPr>
        <p:txBody>
          <a:bodyPr/>
          <a:lstStyle/>
          <a:p>
            <a:r>
              <a:rPr lang="en-US" dirty="0" smtClean="0"/>
              <a:t>Intuitive modeling</a:t>
            </a:r>
          </a:p>
          <a:p>
            <a:pPr lvl="1"/>
            <a:r>
              <a:rPr lang="en-US" dirty="0" smtClean="0"/>
              <a:t>Handle-based</a:t>
            </a:r>
          </a:p>
          <a:p>
            <a:pPr lvl="1"/>
            <a:r>
              <a:rPr lang="en-US" dirty="0" smtClean="0"/>
              <a:t>Direct manipulation</a:t>
            </a:r>
          </a:p>
        </p:txBody>
      </p:sp>
      <p:sp>
        <p:nvSpPr>
          <p:cNvPr id="1434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7AB466-B225-4FA1-AF26-E2A0BC0C434F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4342" name="Picture 5" descr="D:\Work\Research\Publications\L-ARAP\imgs\xyz_drag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03413"/>
            <a:ext cx="230346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D:\Work\Research\Publications\L-ARAP\imgs\dragon_cl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4843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Minimizing the Objective Function</a:t>
            </a:r>
            <a:endParaRPr lang="en-US" dirty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7272808" cy="4897437"/>
          </a:xfrm>
        </p:spPr>
        <p:txBody>
          <a:bodyPr/>
          <a:lstStyle/>
          <a:p>
            <a:r>
              <a:rPr lang="de-DE" dirty="0" smtClean="0"/>
              <a:t>Why do we use the ARAP paradigm?</a:t>
            </a:r>
          </a:p>
          <a:p>
            <a:pPr lvl="1"/>
            <a:r>
              <a:rPr lang="de-DE" dirty="0" smtClean="0"/>
              <a:t>Non-linear rotation-aware </a:t>
            </a:r>
            <a:r>
              <a:rPr lang="en-US" dirty="0" smtClean="0"/>
              <a:t>objective </a:t>
            </a:r>
            <a:r>
              <a:rPr lang="de-DE" dirty="0" smtClean="0"/>
              <a:t>function</a:t>
            </a:r>
          </a:p>
          <a:p>
            <a:pPr lvl="1"/>
            <a:r>
              <a:rPr lang="en-US" dirty="0" smtClean="0"/>
              <a:t>Minimization</a:t>
            </a:r>
            <a:r>
              <a:rPr lang="de-DE" dirty="0" smtClean="0"/>
              <a:t> does </a:t>
            </a:r>
            <a:r>
              <a:rPr lang="de-DE" dirty="0" smtClean="0">
                <a:solidFill>
                  <a:srgbClr val="C40000"/>
                </a:solidFill>
              </a:rPr>
              <a:t>not</a:t>
            </a:r>
            <a:r>
              <a:rPr lang="de-DE" dirty="0" smtClean="0"/>
              <a:t> require a general-purpose non-linear </a:t>
            </a:r>
            <a:r>
              <a:rPr lang="de-DE" dirty="0" err="1" smtClean="0"/>
              <a:t>solver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Iterative </a:t>
            </a:r>
            <a:r>
              <a:rPr lang="de-DE" dirty="0" err="1"/>
              <a:t>flip-flop</a:t>
            </a:r>
            <a:r>
              <a:rPr lang="de-DE" dirty="0"/>
              <a:t> </a:t>
            </a:r>
            <a:r>
              <a:rPr lang="de-DE" dirty="0" err="1"/>
              <a:t>solver</a:t>
            </a:r>
            <a:r>
              <a:rPr lang="de-DE" dirty="0"/>
              <a:t> [SA07</a:t>
            </a:r>
            <a:r>
              <a:rPr lang="de-DE" dirty="0" smtClean="0"/>
              <a:t>]</a:t>
            </a:r>
          </a:p>
          <a:p>
            <a:pPr lvl="1"/>
            <a:r>
              <a:rPr lang="en-US" dirty="0" smtClean="0"/>
              <a:t>Compute optimal </a:t>
            </a:r>
            <a:r>
              <a:rPr lang="en-US" dirty="0"/>
              <a:t>local </a:t>
            </a:r>
            <a:r>
              <a:rPr lang="en-US" dirty="0" smtClean="0"/>
              <a:t>rotations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SVDs are </a:t>
            </a:r>
            <a:r>
              <a:rPr lang="en-US" dirty="0" smtClean="0"/>
              <a:t>independent</a:t>
            </a:r>
            <a:endParaRPr lang="en-US" dirty="0"/>
          </a:p>
          <a:p>
            <a:pPr lvl="1"/>
            <a:r>
              <a:rPr lang="en-US" dirty="0" smtClean="0"/>
              <a:t>Compute new </a:t>
            </a:r>
            <a:r>
              <a:rPr lang="en-US" dirty="0"/>
              <a:t>control </a:t>
            </a:r>
            <a:r>
              <a:rPr lang="en-US" dirty="0" smtClean="0"/>
              <a:t>points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Iterative </a:t>
            </a:r>
            <a:r>
              <a:rPr lang="en-US" dirty="0"/>
              <a:t>linear </a:t>
            </a:r>
            <a:r>
              <a:rPr lang="en-US" dirty="0" smtClean="0"/>
              <a:t>solver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20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Minimizing the Objective Function</a:t>
            </a:r>
            <a:endParaRPr lang="en-US" dirty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7272808" cy="4897437"/>
          </a:xfrm>
        </p:spPr>
        <p:txBody>
          <a:bodyPr/>
          <a:lstStyle/>
          <a:p>
            <a:r>
              <a:rPr lang="de-DE" dirty="0" smtClean="0"/>
              <a:t>Why do we use the ARAP paradigm?</a:t>
            </a:r>
          </a:p>
          <a:p>
            <a:pPr lvl="1"/>
            <a:r>
              <a:rPr lang="de-DE" dirty="0" smtClean="0"/>
              <a:t>Non-linear rotation-aware </a:t>
            </a:r>
            <a:r>
              <a:rPr lang="en-US" dirty="0" smtClean="0"/>
              <a:t>objective </a:t>
            </a:r>
            <a:r>
              <a:rPr lang="de-DE" dirty="0" smtClean="0"/>
              <a:t>function</a:t>
            </a:r>
          </a:p>
          <a:p>
            <a:pPr lvl="1"/>
            <a:r>
              <a:rPr lang="en-US" dirty="0" smtClean="0"/>
              <a:t>Minimization</a:t>
            </a:r>
            <a:r>
              <a:rPr lang="de-DE" dirty="0" smtClean="0"/>
              <a:t> does </a:t>
            </a:r>
            <a:r>
              <a:rPr lang="de-DE" dirty="0" smtClean="0">
                <a:solidFill>
                  <a:srgbClr val="C40000"/>
                </a:solidFill>
              </a:rPr>
              <a:t>not</a:t>
            </a:r>
            <a:r>
              <a:rPr lang="de-DE" dirty="0" smtClean="0"/>
              <a:t> require a general-purpose non-linear </a:t>
            </a:r>
            <a:r>
              <a:rPr lang="de-DE" dirty="0" err="1" smtClean="0"/>
              <a:t>solver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Iterative </a:t>
            </a:r>
            <a:r>
              <a:rPr lang="de-DE" dirty="0" err="1"/>
              <a:t>flip-flop</a:t>
            </a:r>
            <a:r>
              <a:rPr lang="de-DE" dirty="0"/>
              <a:t> </a:t>
            </a:r>
            <a:r>
              <a:rPr lang="de-DE" dirty="0" err="1"/>
              <a:t>solver</a:t>
            </a:r>
            <a:r>
              <a:rPr lang="de-DE" dirty="0"/>
              <a:t> [SA07</a:t>
            </a:r>
            <a:r>
              <a:rPr lang="de-DE" dirty="0" smtClean="0"/>
              <a:t>]</a:t>
            </a:r>
          </a:p>
          <a:p>
            <a:pPr lvl="1"/>
            <a:r>
              <a:rPr lang="en-US" dirty="0" smtClean="0"/>
              <a:t>Compute optimal </a:t>
            </a:r>
            <a:r>
              <a:rPr lang="en-US" dirty="0"/>
              <a:t>local </a:t>
            </a:r>
            <a:r>
              <a:rPr lang="en-US" dirty="0" smtClean="0"/>
              <a:t>rotations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SVDs are </a:t>
            </a:r>
            <a:r>
              <a:rPr lang="en-US" dirty="0" smtClean="0"/>
              <a:t>independent</a:t>
            </a:r>
            <a:endParaRPr lang="en-US" dirty="0"/>
          </a:p>
          <a:p>
            <a:pPr lvl="1"/>
            <a:r>
              <a:rPr lang="en-US" dirty="0" smtClean="0"/>
              <a:t>Compute new </a:t>
            </a:r>
            <a:r>
              <a:rPr lang="en-US" dirty="0"/>
              <a:t>control </a:t>
            </a:r>
            <a:r>
              <a:rPr lang="en-US" dirty="0" smtClean="0"/>
              <a:t>points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Iterative </a:t>
            </a:r>
            <a:r>
              <a:rPr lang="en-US" dirty="0"/>
              <a:t>linear </a:t>
            </a:r>
            <a:r>
              <a:rPr lang="en-US" dirty="0" smtClean="0"/>
              <a:t>solver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40000"/>
                </a:solidFill>
              </a:rPr>
              <a:t>Massively </a:t>
            </a:r>
            <a:r>
              <a:rPr lang="en-US" dirty="0">
                <a:solidFill>
                  <a:srgbClr val="C40000"/>
                </a:solidFill>
              </a:rPr>
              <a:t>parallel </a:t>
            </a:r>
            <a:r>
              <a:rPr lang="en-US" dirty="0" smtClean="0">
                <a:solidFill>
                  <a:srgbClr val="C40000"/>
                </a:solidFill>
              </a:rPr>
              <a:t>GPU implementation</a:t>
            </a:r>
            <a:endParaRPr lang="en-US" dirty="0">
              <a:solidFill>
                <a:srgbClr val="C4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21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GPU Deformation Pipeline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184699" cy="4897437"/>
          </a:xfrm>
          <a:effectLst/>
        </p:spPr>
        <p:txBody>
          <a:bodyPr/>
          <a:lstStyle/>
          <a:p>
            <a:r>
              <a:rPr lang="en-US" dirty="0" smtClean="0"/>
              <a:t>CUDA Implementation</a:t>
            </a:r>
          </a:p>
          <a:p>
            <a:pPr lvl="1"/>
            <a:r>
              <a:rPr lang="en-US" dirty="0" smtClean="0">
                <a:solidFill>
                  <a:srgbClr val="C40000"/>
                </a:solidFill>
              </a:rPr>
              <a:t>SVD Kernel </a:t>
            </a:r>
            <a:r>
              <a:rPr lang="en-US" dirty="0" smtClean="0"/>
              <a:t>(per control point)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F557F4-D705-4400-8609-28B6A00B7E0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22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8" name="Picture 6" descr="D:\Work\Research\Publications\L-ARAP\imgs\gp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519363" cy="244316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GPU Deformation Pipeline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184699" cy="4897437"/>
          </a:xfrm>
          <a:effectLst/>
        </p:spPr>
        <p:txBody>
          <a:bodyPr/>
          <a:lstStyle/>
          <a:p>
            <a:r>
              <a:rPr lang="en-US" dirty="0" smtClean="0"/>
              <a:t>CUDA Implementation</a:t>
            </a:r>
          </a:p>
          <a:p>
            <a:pPr lvl="1"/>
            <a:r>
              <a:rPr lang="en-US" dirty="0" smtClean="0">
                <a:solidFill>
                  <a:srgbClr val="C40000"/>
                </a:solidFill>
              </a:rPr>
              <a:t>SVD Kernel </a:t>
            </a:r>
            <a:r>
              <a:rPr lang="en-US" dirty="0" smtClean="0"/>
              <a:t>(per control point)</a:t>
            </a:r>
          </a:p>
          <a:p>
            <a:pPr lvl="1"/>
            <a:r>
              <a:rPr lang="en-US" dirty="0" smtClean="0">
                <a:solidFill>
                  <a:srgbClr val="C40000"/>
                </a:solidFill>
              </a:rPr>
              <a:t>Solve Kernel </a:t>
            </a:r>
            <a:r>
              <a:rPr lang="en-US" dirty="0"/>
              <a:t>(per control point)</a:t>
            </a:r>
          </a:p>
          <a:p>
            <a:pPr lvl="2"/>
            <a:r>
              <a:rPr lang="en-US" dirty="0" smtClean="0"/>
              <a:t>Parallel Gauss-Seidel solver </a:t>
            </a:r>
            <a:r>
              <a:rPr lang="en-US" dirty="0"/>
              <a:t>or gradient </a:t>
            </a:r>
            <a:r>
              <a:rPr lang="en-US" dirty="0" smtClean="0"/>
              <a:t>descent</a:t>
            </a:r>
          </a:p>
          <a:p>
            <a:pPr lvl="2"/>
            <a:r>
              <a:rPr lang="en-US" dirty="0" smtClean="0"/>
              <a:t>Use new positions ASAP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F557F4-D705-4400-8609-28B6A00B7E0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23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8" name="Picture 6" descr="D:\Work\Research\Publications\L-ARAP\imgs\gp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519363" cy="244316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GPU Deformation Pipeline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184699" cy="4897437"/>
          </a:xfrm>
          <a:effectLst/>
        </p:spPr>
        <p:txBody>
          <a:bodyPr/>
          <a:lstStyle/>
          <a:p>
            <a:r>
              <a:rPr lang="en-US" dirty="0" smtClean="0"/>
              <a:t>CUDA Implementation</a:t>
            </a:r>
          </a:p>
          <a:p>
            <a:pPr lvl="1"/>
            <a:r>
              <a:rPr lang="en-US" dirty="0" smtClean="0">
                <a:solidFill>
                  <a:srgbClr val="C40000"/>
                </a:solidFill>
              </a:rPr>
              <a:t>SVD Kernel </a:t>
            </a:r>
            <a:r>
              <a:rPr lang="en-US" dirty="0" smtClean="0"/>
              <a:t>(per control point)</a:t>
            </a:r>
          </a:p>
          <a:p>
            <a:pPr lvl="1"/>
            <a:r>
              <a:rPr lang="en-US" dirty="0" smtClean="0">
                <a:solidFill>
                  <a:srgbClr val="C40000"/>
                </a:solidFill>
              </a:rPr>
              <a:t>Solve Kernel </a:t>
            </a:r>
            <a:r>
              <a:rPr lang="en-US" dirty="0"/>
              <a:t>(per control point)</a:t>
            </a:r>
          </a:p>
          <a:p>
            <a:pPr lvl="2"/>
            <a:r>
              <a:rPr lang="en-US" dirty="0" smtClean="0"/>
              <a:t>Parallel Gauss-Seidel solver </a:t>
            </a:r>
            <a:r>
              <a:rPr lang="en-US" dirty="0"/>
              <a:t>or gradient </a:t>
            </a:r>
            <a:r>
              <a:rPr lang="en-US" dirty="0" smtClean="0"/>
              <a:t>descent</a:t>
            </a:r>
          </a:p>
          <a:p>
            <a:pPr lvl="2"/>
            <a:r>
              <a:rPr lang="en-US" dirty="0" smtClean="0"/>
              <a:t>Use new positions ASAP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>
                <a:solidFill>
                  <a:srgbClr val="C40000"/>
                </a:solidFill>
              </a:rPr>
              <a:t>Transfer Kernel </a:t>
            </a:r>
            <a:r>
              <a:rPr lang="en-US" dirty="0" smtClean="0"/>
              <a:t>(per vertex)</a:t>
            </a:r>
            <a:endParaRPr lang="en-US" dirty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F557F4-D705-4400-8609-28B6A00B7E0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24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8" name="Picture 6" descr="D:\Work\Research\Publications\L-ARAP\imgs\gp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519363" cy="244316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GPU Deformation Pipeline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184699" cy="4897437"/>
          </a:xfrm>
          <a:effectLst/>
        </p:spPr>
        <p:txBody>
          <a:bodyPr/>
          <a:lstStyle/>
          <a:p>
            <a:r>
              <a:rPr lang="en-US" dirty="0" smtClean="0"/>
              <a:t>CUDA Implementation</a:t>
            </a:r>
          </a:p>
          <a:p>
            <a:pPr lvl="1"/>
            <a:r>
              <a:rPr lang="en-US" dirty="0" smtClean="0">
                <a:solidFill>
                  <a:srgbClr val="C40000"/>
                </a:solidFill>
              </a:rPr>
              <a:t>SVD Kernel </a:t>
            </a:r>
            <a:r>
              <a:rPr lang="en-US" dirty="0" smtClean="0"/>
              <a:t>(per control point)</a:t>
            </a:r>
          </a:p>
          <a:p>
            <a:pPr lvl="1"/>
            <a:r>
              <a:rPr lang="en-US" dirty="0" smtClean="0">
                <a:solidFill>
                  <a:srgbClr val="C40000"/>
                </a:solidFill>
              </a:rPr>
              <a:t>Solve Kernel </a:t>
            </a:r>
            <a:r>
              <a:rPr lang="en-US" dirty="0"/>
              <a:t>(per control point)</a:t>
            </a:r>
          </a:p>
          <a:p>
            <a:pPr lvl="2"/>
            <a:r>
              <a:rPr lang="en-US" dirty="0" smtClean="0"/>
              <a:t>Parallel Gauss-Seidel solver </a:t>
            </a:r>
            <a:r>
              <a:rPr lang="en-US" dirty="0"/>
              <a:t>or gradient </a:t>
            </a:r>
            <a:r>
              <a:rPr lang="en-US" dirty="0" smtClean="0"/>
              <a:t>descent</a:t>
            </a:r>
          </a:p>
          <a:p>
            <a:pPr lvl="2"/>
            <a:r>
              <a:rPr lang="en-US" dirty="0" smtClean="0"/>
              <a:t>Use new positions ASAP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>
                <a:solidFill>
                  <a:srgbClr val="C40000"/>
                </a:solidFill>
              </a:rPr>
              <a:t>Transfer Kernel </a:t>
            </a:r>
            <a:r>
              <a:rPr lang="en-US" dirty="0" smtClean="0"/>
              <a:t>(per vertex)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Synchronize between kernel calls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F557F4-D705-4400-8609-28B6A00B7E0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25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8" name="Picture 6" descr="D:\Work\Research\Publications\L-ARAP\imgs\gp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519363" cy="244316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Multi-res GPU Deformation Pipeline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4968552" cy="4897437"/>
          </a:xfrm>
        </p:spPr>
        <p:txBody>
          <a:bodyPr/>
          <a:lstStyle/>
          <a:p>
            <a:r>
              <a:rPr lang="en-US" dirty="0" smtClean="0"/>
              <a:t>New Proxy Geometry</a:t>
            </a:r>
          </a:p>
          <a:p>
            <a:pPr lvl="1"/>
            <a:r>
              <a:rPr lang="en-US" dirty="0" smtClean="0"/>
              <a:t>Hierarchy of lattices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Join 8 adjacent cubes</a:t>
            </a:r>
          </a:p>
          <a:p>
            <a:pPr lvl="2"/>
            <a:r>
              <a:rPr lang="en-US" dirty="0" smtClean="0"/>
              <a:t>Encode lattices w.r.t. the next coarser one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F557F4-D705-4400-8609-28B6A00B7E0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26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101" name="Picture 5" descr="D:\Work\Research\Publications\L-ARAP\imgs\c2_grid_c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81" y="3537944"/>
            <a:ext cx="1475232" cy="14752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Work\Research\Publications\L-ARAP\imgs\c2_grid_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81" y="1735449"/>
            <a:ext cx="1475231" cy="14752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812360" y="1735449"/>
            <a:ext cx="720080" cy="27049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de-DE" sz="1200" dirty="0" smtClean="0"/>
              <a:t>Level 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20744" y="3537944"/>
            <a:ext cx="711696" cy="27049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de-DE" sz="1200" dirty="0" smtClean="0"/>
              <a:t>Level 1</a:t>
            </a:r>
          </a:p>
        </p:txBody>
      </p:sp>
      <p:sp>
        <p:nvSpPr>
          <p:cNvPr id="9" name="Textfeld 8"/>
          <p:cNvSpPr txBox="1"/>
          <p:nvPr/>
        </p:nvSpPr>
        <p:spPr>
          <a:xfrm rot="5400000">
            <a:off x="6953652" y="5121284"/>
            <a:ext cx="711696" cy="6394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4000" b="1" dirty="0" smtClean="0"/>
              <a:t>…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Multi-res GPU Deformation Pipeline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4968552" cy="4897437"/>
              </a:xfrm>
            </p:spPr>
            <p:txBody>
              <a:bodyPr/>
              <a:lstStyle/>
              <a:p>
                <a:r>
                  <a:rPr lang="en-US" dirty="0" smtClean="0"/>
                  <a:t>New Proxy Geometry</a:t>
                </a:r>
              </a:p>
              <a:p>
                <a:pPr lvl="1"/>
                <a:r>
                  <a:rPr lang="en-US" dirty="0" smtClean="0"/>
                  <a:t>Hierarchy of lattices</a:t>
                </a:r>
              </a:p>
              <a:p>
                <a:pPr lvl="2">
                  <a:buFont typeface="Arial" pitchFamily="34" charset="0"/>
                  <a:buChar char="•"/>
                </a:pPr>
                <a:r>
                  <a:rPr lang="en-US" dirty="0" smtClean="0"/>
                  <a:t>Join 8 adjacent cubes</a:t>
                </a:r>
              </a:p>
              <a:p>
                <a:pPr lvl="2"/>
                <a:r>
                  <a:rPr lang="en-US" dirty="0" smtClean="0"/>
                  <a:t>Encode lattices w.r.t. the next coarser one</a:t>
                </a:r>
              </a:p>
              <a:p>
                <a:r>
                  <a:rPr lang="en-US" dirty="0" smtClean="0"/>
                  <a:t>Hierarchi</a:t>
                </a:r>
                <a:r>
                  <a:rPr lang="en-US" dirty="0"/>
                  <a:t>c</a:t>
                </a:r>
                <a:r>
                  <a:rPr lang="en-US" dirty="0" smtClean="0"/>
                  <a:t>al Solver</a:t>
                </a:r>
              </a:p>
              <a:p>
                <a:pPr lvl="1"/>
                <a:r>
                  <a:rPr lang="en-US" dirty="0" smtClean="0"/>
                  <a:t>Optimization Loop</a:t>
                </a:r>
              </a:p>
              <a:p>
                <a:pPr lvl="2"/>
                <a:r>
                  <a:rPr lang="en-US" dirty="0" smtClean="0"/>
                  <a:t>Solve </a:t>
                </a:r>
                <a:r>
                  <a:rPr lang="en-US" dirty="0"/>
                  <a:t>for deformation </a:t>
                </a:r>
                <a:r>
                  <a:rPr lang="en-US" dirty="0" smtClean="0"/>
                  <a:t>on level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Transfer deformation to next finer level</a:t>
                </a:r>
              </a:p>
            </p:txBody>
          </p:sp>
        </mc:Choice>
        <mc:Fallback xmlns="">
          <p:sp>
            <p:nvSpPr>
              <p:cNvPr id="2048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4968552" cy="4897437"/>
              </a:xfrm>
              <a:blipFill rotWithShape="1">
                <a:blip r:embed="rId2"/>
                <a:stretch>
                  <a:fillRect l="-1595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F557F4-D705-4400-8609-28B6A00B7E0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27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101" name="Picture 5" descr="D:\Work\Research\Publications\L-ARAP\imgs\c2_grid_c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81" y="3537944"/>
            <a:ext cx="1475232" cy="14752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Work\Research\Publications\L-ARAP\imgs\c2_grid_c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81" y="1735449"/>
            <a:ext cx="1475231" cy="14752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812360" y="1735449"/>
            <a:ext cx="720080" cy="27049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de-DE" sz="1200" dirty="0" smtClean="0"/>
              <a:t>Level 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20744" y="3537944"/>
            <a:ext cx="711696" cy="27049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de-DE" sz="1200" dirty="0" smtClean="0"/>
              <a:t>Level 1</a:t>
            </a:r>
          </a:p>
        </p:txBody>
      </p:sp>
      <p:sp>
        <p:nvSpPr>
          <p:cNvPr id="9" name="Textfeld 8"/>
          <p:cNvSpPr txBox="1"/>
          <p:nvPr/>
        </p:nvSpPr>
        <p:spPr>
          <a:xfrm rot="5400000">
            <a:off x="6953652" y="5121284"/>
            <a:ext cx="711696" cy="6394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4000" b="1" dirty="0" smtClean="0"/>
              <a:t>…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 3" descr="fau-logo-tech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Results/Properties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3816350" cy="4897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Volume-awareness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Times" pitchFamily="18" charset="0"/>
              <a:buNone/>
              <a:defRPr/>
            </a:pPr>
            <a:endParaRPr lang="en-US" dirty="0" smtClean="0"/>
          </a:p>
          <a:p>
            <a:pPr marL="0" indent="0">
              <a:buFont typeface="Times" pitchFamily="18" charset="0"/>
              <a:buNone/>
              <a:defRPr/>
            </a:pPr>
            <a:endParaRPr lang="en-US" dirty="0" smtClean="0"/>
          </a:p>
          <a:p>
            <a:pPr marL="0" indent="0">
              <a:buFont typeface="Times" pitchFamily="18" charset="0"/>
              <a:buNone/>
              <a:defRPr/>
            </a:pPr>
            <a:endParaRPr lang="en-US" dirty="0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71098F5-0D61-4706-95B0-C3CB19DEFD7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28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2533" name="Picture 7" descr="D:\Work\Research\Publications\L-ARAP\imgs\comp_varap_fil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12" y="1916832"/>
            <a:ext cx="2187504" cy="14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D:\Work\Research\Publications\L-ARAP\imgs\comp_ar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23" y="1953494"/>
            <a:ext cx="2304257" cy="13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Segnaposto contenuto 2"/>
          <p:cNvSpPr txBox="1">
            <a:spLocks/>
          </p:cNvSpPr>
          <p:nvPr/>
        </p:nvSpPr>
        <p:spPr bwMode="auto">
          <a:xfrm>
            <a:off x="4566267" y="2171906"/>
            <a:ext cx="70477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  <a:t>ARAP</a:t>
            </a:r>
          </a:p>
        </p:txBody>
      </p:sp>
      <p:sp>
        <p:nvSpPr>
          <p:cNvPr id="22536" name="Segnaposto contenuto 2"/>
          <p:cNvSpPr txBox="1">
            <a:spLocks/>
          </p:cNvSpPr>
          <p:nvPr/>
        </p:nvSpPr>
        <p:spPr bwMode="auto">
          <a:xfrm>
            <a:off x="7175775" y="2122049"/>
            <a:ext cx="65385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  <a:t>Ours</a:t>
            </a:r>
          </a:p>
        </p:txBody>
      </p:sp>
      <p:sp>
        <p:nvSpPr>
          <p:cNvPr id="22540" name="Rechteck 19"/>
          <p:cNvSpPr>
            <a:spLocks noChangeArrowheads="1"/>
          </p:cNvSpPr>
          <p:nvPr/>
        </p:nvSpPr>
        <p:spPr bwMode="auto">
          <a:xfrm>
            <a:off x="6729409" y="2029247"/>
            <a:ext cx="35131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22542" name="Rechteck 22"/>
          <p:cNvSpPr>
            <a:spLocks noChangeArrowheads="1"/>
          </p:cNvSpPr>
          <p:nvPr/>
        </p:nvSpPr>
        <p:spPr bwMode="auto">
          <a:xfrm>
            <a:off x="4119472" y="1916832"/>
            <a:ext cx="35325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18" name="Rechteck 22"/>
          <p:cNvSpPr>
            <a:spLocks noChangeArrowheads="1"/>
          </p:cNvSpPr>
          <p:nvPr/>
        </p:nvSpPr>
        <p:spPr bwMode="auto">
          <a:xfrm>
            <a:off x="3759432" y="2653945"/>
            <a:ext cx="35325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19" name="Rechteck 19"/>
          <p:cNvSpPr>
            <a:spLocks noChangeArrowheads="1"/>
          </p:cNvSpPr>
          <p:nvPr/>
        </p:nvSpPr>
        <p:spPr bwMode="auto">
          <a:xfrm>
            <a:off x="6252061" y="2749327"/>
            <a:ext cx="35131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Results/Properties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3816350" cy="4897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Volume-awareness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Times" pitchFamily="18" charset="0"/>
              <a:buNone/>
              <a:defRPr/>
            </a:pPr>
            <a:endParaRPr lang="en-US" dirty="0" smtClean="0"/>
          </a:p>
          <a:p>
            <a:pPr marL="0" indent="0">
              <a:buFont typeface="Times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Smoothness</a:t>
            </a:r>
          </a:p>
          <a:p>
            <a:pPr marL="0" indent="0">
              <a:buFont typeface="Times" pitchFamily="18" charset="0"/>
              <a:buNone/>
              <a:defRPr/>
            </a:pPr>
            <a:endParaRPr lang="en-US" dirty="0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71098F5-0D61-4706-95B0-C3CB19DEFD7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29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2533" name="Picture 7" descr="D:\Work\Research\Publications\L-ARAP\imgs\comp_varap_fil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12" y="1916832"/>
            <a:ext cx="2187504" cy="14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D:\Work\Research\Publications\L-ARAP\imgs\comp_ar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23" y="1953494"/>
            <a:ext cx="2304257" cy="13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Segnaposto contenuto 2"/>
          <p:cNvSpPr txBox="1">
            <a:spLocks/>
          </p:cNvSpPr>
          <p:nvPr/>
        </p:nvSpPr>
        <p:spPr bwMode="auto">
          <a:xfrm>
            <a:off x="4566267" y="2171906"/>
            <a:ext cx="70477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  <a:t>ARAP</a:t>
            </a:r>
          </a:p>
        </p:txBody>
      </p:sp>
      <p:sp>
        <p:nvSpPr>
          <p:cNvPr id="22536" name="Segnaposto contenuto 2"/>
          <p:cNvSpPr txBox="1">
            <a:spLocks/>
          </p:cNvSpPr>
          <p:nvPr/>
        </p:nvSpPr>
        <p:spPr bwMode="auto">
          <a:xfrm>
            <a:off x="7175775" y="2122049"/>
            <a:ext cx="65385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  <a:t>Ours</a:t>
            </a:r>
          </a:p>
        </p:txBody>
      </p:sp>
      <p:pic>
        <p:nvPicPr>
          <p:cNvPr id="22537" name="Picture 11" descr="D:\Work\Research\Publications\L-ARAP\imgs\res_bar_c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87182"/>
            <a:ext cx="1623424" cy="18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D:\Work\Research\Publications\L-ARAP\imgs\res_bar_bsp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68" y="3697951"/>
            <a:ext cx="1626131" cy="18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 descr="D:\Work\Research\Publications\L-ARAP\imgs\res_bar_line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97951"/>
            <a:ext cx="1623424" cy="18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hteck 19"/>
          <p:cNvSpPr>
            <a:spLocks noChangeArrowheads="1"/>
          </p:cNvSpPr>
          <p:nvPr/>
        </p:nvSpPr>
        <p:spPr bwMode="auto">
          <a:xfrm>
            <a:off x="6729409" y="2029247"/>
            <a:ext cx="35131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22542" name="Rechteck 22"/>
          <p:cNvSpPr>
            <a:spLocks noChangeArrowheads="1"/>
          </p:cNvSpPr>
          <p:nvPr/>
        </p:nvSpPr>
        <p:spPr bwMode="auto">
          <a:xfrm>
            <a:off x="4119472" y="1916832"/>
            <a:ext cx="35325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22543" name="Rechteck 23"/>
          <p:cNvSpPr>
            <a:spLocks noChangeArrowheads="1"/>
          </p:cNvSpPr>
          <p:nvPr/>
        </p:nvSpPr>
        <p:spPr bwMode="auto">
          <a:xfrm>
            <a:off x="5792089" y="4437112"/>
            <a:ext cx="187311" cy="195715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22544" name="Segnaposto contenuto 2"/>
          <p:cNvSpPr txBox="1">
            <a:spLocks/>
          </p:cNvSpPr>
          <p:nvPr/>
        </p:nvSpPr>
        <p:spPr bwMode="auto">
          <a:xfrm>
            <a:off x="5619360" y="4723354"/>
            <a:ext cx="991965" cy="2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  <a:t>Tri-linear</a:t>
            </a:r>
          </a:p>
        </p:txBody>
      </p:sp>
      <p:sp>
        <p:nvSpPr>
          <p:cNvPr id="22545" name="Segnaposto contenuto 2"/>
          <p:cNvSpPr txBox="1">
            <a:spLocks/>
          </p:cNvSpPr>
          <p:nvPr/>
        </p:nvSpPr>
        <p:spPr bwMode="auto">
          <a:xfrm>
            <a:off x="7555955" y="4725144"/>
            <a:ext cx="943725" cy="2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  <a:t>B-Spline</a:t>
            </a:r>
          </a:p>
        </p:txBody>
      </p:sp>
      <p:sp>
        <p:nvSpPr>
          <p:cNvPr id="18" name="Rechteck 22"/>
          <p:cNvSpPr>
            <a:spLocks noChangeArrowheads="1"/>
          </p:cNvSpPr>
          <p:nvPr/>
        </p:nvSpPr>
        <p:spPr bwMode="auto">
          <a:xfrm>
            <a:off x="3759432" y="2653945"/>
            <a:ext cx="35325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19" name="Rechteck 19"/>
          <p:cNvSpPr>
            <a:spLocks noChangeArrowheads="1"/>
          </p:cNvSpPr>
          <p:nvPr/>
        </p:nvSpPr>
        <p:spPr bwMode="auto">
          <a:xfrm>
            <a:off x="6252061" y="2749327"/>
            <a:ext cx="35131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20" name="Rechteck 23"/>
          <p:cNvSpPr>
            <a:spLocks noChangeArrowheads="1"/>
          </p:cNvSpPr>
          <p:nvPr/>
        </p:nvSpPr>
        <p:spPr bwMode="auto">
          <a:xfrm>
            <a:off x="7700898" y="4453659"/>
            <a:ext cx="187311" cy="195715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Bild 3" descr="fau-logo-tech.eps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3"/>
          <p:cNvSpPr>
            <a:spLocks noChangeArrowheads="1"/>
          </p:cNvSpPr>
          <p:nvPr/>
        </p:nvSpPr>
        <p:spPr bwMode="auto">
          <a:xfrm>
            <a:off x="6913563" y="1484313"/>
            <a:ext cx="1584325" cy="1584325"/>
          </a:xfrm>
          <a:prstGeom prst="rect">
            <a:avLst/>
          </a:prstGeom>
          <a:solidFill>
            <a:schemeClr val="accent1"/>
          </a:solidFill>
          <a:ln w="603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Motivation/Requirements</a:t>
            </a:r>
            <a:endParaRPr lang="en-US" dirty="0"/>
          </a:p>
        </p:txBody>
      </p:sp>
      <p:sp>
        <p:nvSpPr>
          <p:cNvPr id="14340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4752652" cy="4897437"/>
          </a:xfrm>
        </p:spPr>
        <p:txBody>
          <a:bodyPr/>
          <a:lstStyle/>
          <a:p>
            <a:r>
              <a:rPr lang="en-US" dirty="0" smtClean="0"/>
              <a:t>Intuitive modeling</a:t>
            </a:r>
          </a:p>
          <a:p>
            <a:pPr lvl="1"/>
            <a:r>
              <a:rPr lang="en-US" dirty="0" smtClean="0"/>
              <a:t>Handle-based</a:t>
            </a:r>
          </a:p>
          <a:p>
            <a:pPr lvl="1"/>
            <a:r>
              <a:rPr lang="en-US" dirty="0" smtClean="0"/>
              <a:t>Direct manipulation</a:t>
            </a:r>
          </a:p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Even for high quality models</a:t>
            </a:r>
          </a:p>
        </p:txBody>
      </p:sp>
      <p:sp>
        <p:nvSpPr>
          <p:cNvPr id="1434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7AB466-B225-4FA1-AF26-E2A0BC0C434F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3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4342" name="Picture 5" descr="D:\Work\Research\Publications\L-ARAP\imgs\xyz_drag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03413"/>
            <a:ext cx="230346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D:\Work\Research\Publications\L-ARAP\imgs\dragon_cl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4843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7" y="1484313"/>
            <a:ext cx="4966908" cy="4897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Evaluation</a:t>
            </a:r>
          </a:p>
          <a:p>
            <a:pPr lvl="1">
              <a:defRPr/>
            </a:pPr>
            <a:r>
              <a:rPr lang="en-US" dirty="0" smtClean="0"/>
              <a:t>Core </a:t>
            </a:r>
            <a:r>
              <a:rPr lang="en-US" dirty="0"/>
              <a:t>i7 </a:t>
            </a:r>
            <a:r>
              <a:rPr lang="en-US" dirty="0" smtClean="0"/>
              <a:t>860 CPU with an NVidia </a:t>
            </a:r>
            <a:r>
              <a:rPr lang="en-US" dirty="0"/>
              <a:t>GeForce 580 </a:t>
            </a:r>
            <a:r>
              <a:rPr lang="en-US" dirty="0" smtClean="0"/>
              <a:t>GPU</a:t>
            </a:r>
          </a:p>
          <a:p>
            <a:pPr lvl="1"/>
            <a:r>
              <a:rPr lang="en-US" b="0" dirty="0" smtClean="0">
                <a:solidFill>
                  <a:srgbClr val="C00000"/>
                </a:solidFill>
              </a:rPr>
              <a:t>71ms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C00000"/>
                </a:solidFill>
              </a:rPr>
              <a:t>(14fps)</a:t>
            </a:r>
            <a:r>
              <a:rPr lang="en-US" b="0" dirty="0" smtClean="0"/>
              <a:t> to deform a </a:t>
            </a:r>
            <a:r>
              <a:rPr lang="en-US" b="0" dirty="0">
                <a:solidFill>
                  <a:srgbClr val="C00000"/>
                </a:solidFill>
              </a:rPr>
              <a:t>2M</a:t>
            </a:r>
            <a:r>
              <a:rPr lang="en-US" b="0" dirty="0"/>
              <a:t> </a:t>
            </a:r>
            <a:r>
              <a:rPr lang="en-US" b="0" dirty="0" smtClean="0"/>
              <a:t>polygon model (</a:t>
            </a:r>
            <a:r>
              <a:rPr lang="en-US" b="0" dirty="0" smtClean="0">
                <a:solidFill>
                  <a:srgbClr val="C00000"/>
                </a:solidFill>
              </a:rPr>
              <a:t>40k </a:t>
            </a:r>
            <a:r>
              <a:rPr lang="en-US" b="0" dirty="0" smtClean="0"/>
              <a:t>lattice)</a:t>
            </a: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530432-C7B0-4B33-81A6-15A9BB4EDBD7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30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3557" name="Picture 14" descr="D:\Work\Research\Publications\L-ARAP\imgs\pal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39" y="1916832"/>
            <a:ext cx="1056853" cy="12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D:\Work\Research\Publications\L-ARAP\imgs\xyz_dra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10" y="1988840"/>
            <a:ext cx="870153" cy="113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D:\Work\Research\Publications\L-ARAP\imgs\teaser_no_c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97" y="3429000"/>
            <a:ext cx="146018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7" descr="D:\Work\Research\Publications\L-ARAP\imgs\kastan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79" y="3206971"/>
            <a:ext cx="1326104" cy="15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8" descr="D:\Work\Research\Publications\L-ARAP\imgs\armadil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87" y="1916832"/>
            <a:ext cx="1092725" cy="122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9" descr="D:\Work\Research\Publications\L-ARAP\imgs\gir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7" y="3347236"/>
            <a:ext cx="962132" cy="123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92080" y="3068960"/>
            <a:ext cx="792088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C40000"/>
                </a:solidFill>
              </a:rPr>
              <a:t>Triangle </a:t>
            </a:r>
            <a:r>
              <a:rPr lang="en-US" sz="800" b="1" dirty="0" smtClean="0">
                <a:solidFill>
                  <a:srgbClr val="C40000"/>
                </a:solidFill>
              </a:rPr>
              <a:t>Mesh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21740" y="4568552"/>
            <a:ext cx="786564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C40000"/>
                </a:solidFill>
              </a:rPr>
              <a:t>Polygon Soup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48064" y="4568552"/>
            <a:ext cx="1078350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C40000"/>
                </a:solidFill>
              </a:rPr>
              <a:t>Multiple Components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516216" y="3056384"/>
            <a:ext cx="792088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C40000"/>
                </a:solidFill>
              </a:rPr>
              <a:t>Triangle </a:t>
            </a:r>
            <a:r>
              <a:rPr lang="en-US" sz="800" b="1" dirty="0" smtClean="0">
                <a:solidFill>
                  <a:srgbClr val="C40000"/>
                </a:solidFill>
              </a:rPr>
              <a:t>Mesh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812360" y="4581128"/>
            <a:ext cx="792088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C40000"/>
                </a:solidFill>
              </a:rPr>
              <a:t>Triangle </a:t>
            </a:r>
            <a:r>
              <a:rPr lang="en-US" sz="800" b="1" dirty="0" smtClean="0">
                <a:solidFill>
                  <a:srgbClr val="C40000"/>
                </a:solidFill>
              </a:rPr>
              <a:t>Mesh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884368" y="3056384"/>
            <a:ext cx="786564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C00000"/>
                </a:solidFill>
              </a:rPr>
              <a:t>Polygon Soup</a:t>
            </a:r>
            <a:endParaRPr lang="en-US" sz="800" b="1" dirty="0">
              <a:solidFill>
                <a:srgbClr val="C00000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Bild 3" descr="fau-logo-tech.ep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7" y="1484313"/>
            <a:ext cx="4966908" cy="4897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Evaluation</a:t>
            </a:r>
          </a:p>
          <a:p>
            <a:pPr lvl="1">
              <a:defRPr/>
            </a:pPr>
            <a:r>
              <a:rPr lang="en-US" dirty="0" smtClean="0"/>
              <a:t>Core </a:t>
            </a:r>
            <a:r>
              <a:rPr lang="en-US" dirty="0"/>
              <a:t>i7 </a:t>
            </a:r>
            <a:r>
              <a:rPr lang="en-US" dirty="0" smtClean="0"/>
              <a:t>860 CPU with an NVidia </a:t>
            </a:r>
            <a:r>
              <a:rPr lang="en-US" dirty="0"/>
              <a:t>GeForce 580 </a:t>
            </a:r>
            <a:r>
              <a:rPr lang="en-US" dirty="0" smtClean="0"/>
              <a:t>GPU</a:t>
            </a:r>
          </a:p>
          <a:p>
            <a:pPr lvl="1"/>
            <a:r>
              <a:rPr lang="en-US" b="0" dirty="0" smtClean="0">
                <a:solidFill>
                  <a:srgbClr val="C00000"/>
                </a:solidFill>
              </a:rPr>
              <a:t>71ms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C00000"/>
                </a:solidFill>
              </a:rPr>
              <a:t>(14fps)</a:t>
            </a:r>
            <a:r>
              <a:rPr lang="en-US" b="0" dirty="0" smtClean="0"/>
              <a:t> to deform a </a:t>
            </a:r>
            <a:r>
              <a:rPr lang="en-US" b="0" dirty="0">
                <a:solidFill>
                  <a:srgbClr val="C00000"/>
                </a:solidFill>
              </a:rPr>
              <a:t>2M</a:t>
            </a:r>
            <a:r>
              <a:rPr lang="en-US" b="0" dirty="0"/>
              <a:t> </a:t>
            </a:r>
            <a:r>
              <a:rPr lang="en-US" b="0" dirty="0" smtClean="0"/>
              <a:t>polygon model (</a:t>
            </a:r>
            <a:r>
              <a:rPr lang="en-US" b="0" dirty="0" smtClean="0">
                <a:solidFill>
                  <a:srgbClr val="C00000"/>
                </a:solidFill>
              </a:rPr>
              <a:t>40k </a:t>
            </a:r>
            <a:r>
              <a:rPr lang="en-US" b="0" dirty="0" smtClean="0"/>
              <a:t>lattice)</a:t>
            </a:r>
          </a:p>
          <a:p>
            <a:pPr lvl="1"/>
            <a:r>
              <a:rPr lang="en-US" dirty="0" smtClean="0"/>
              <a:t>Multi-res solver gives a</a:t>
            </a:r>
            <a:r>
              <a:rPr lang="en-US" dirty="0" smtClean="0">
                <a:solidFill>
                  <a:srgbClr val="C40000"/>
                </a:solidFill>
              </a:rPr>
              <a:t> 3x speedup </a:t>
            </a:r>
            <a:r>
              <a:rPr lang="en-US" dirty="0" smtClean="0"/>
              <a:t>compared to the single level version</a:t>
            </a:r>
            <a:endParaRPr lang="en-US" dirty="0" smtClean="0">
              <a:solidFill>
                <a:srgbClr val="C4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Less iterations per hierarchy level required to converge</a:t>
            </a:r>
            <a:endParaRPr lang="en-US" b="0" dirty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530432-C7B0-4B33-81A6-15A9BB4EDBD7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31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3557" name="Picture 14" descr="D:\Work\Research\Publications\L-ARAP\imgs\pal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39" y="1916832"/>
            <a:ext cx="1056853" cy="12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D:\Work\Research\Publications\L-ARAP\imgs\xyz_dra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10" y="1988840"/>
            <a:ext cx="870153" cy="113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D:\Work\Research\Publications\L-ARAP\imgs\teaser_no_c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97" y="3429000"/>
            <a:ext cx="146018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7" descr="D:\Work\Research\Publications\L-ARAP\imgs\kastan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79" y="3206971"/>
            <a:ext cx="1326104" cy="15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8" descr="D:\Work\Research\Publications\L-ARAP\imgs\armadil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87" y="1916832"/>
            <a:ext cx="1092725" cy="122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9" descr="D:\Work\Research\Publications\L-ARAP\imgs\gir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7" y="3347236"/>
            <a:ext cx="962132" cy="123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92080" y="3068960"/>
            <a:ext cx="792088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C40000"/>
                </a:solidFill>
              </a:rPr>
              <a:t>Triangle </a:t>
            </a:r>
            <a:r>
              <a:rPr lang="en-US" sz="800" b="1" dirty="0" smtClean="0">
                <a:solidFill>
                  <a:srgbClr val="C40000"/>
                </a:solidFill>
              </a:rPr>
              <a:t>Mesh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21740" y="4568552"/>
            <a:ext cx="786564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C40000"/>
                </a:solidFill>
              </a:rPr>
              <a:t>Polygon Soup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48064" y="4568552"/>
            <a:ext cx="1078350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C40000"/>
                </a:solidFill>
              </a:rPr>
              <a:t>Multiple Components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516216" y="3056384"/>
            <a:ext cx="792088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C40000"/>
                </a:solidFill>
              </a:rPr>
              <a:t>Triangle </a:t>
            </a:r>
            <a:r>
              <a:rPr lang="en-US" sz="800" b="1" dirty="0" smtClean="0">
                <a:solidFill>
                  <a:srgbClr val="C40000"/>
                </a:solidFill>
              </a:rPr>
              <a:t>Mesh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812360" y="4581128"/>
            <a:ext cx="792088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C40000"/>
                </a:solidFill>
              </a:rPr>
              <a:t>Triangle </a:t>
            </a:r>
            <a:r>
              <a:rPr lang="en-US" sz="800" b="1" dirty="0" smtClean="0">
                <a:solidFill>
                  <a:srgbClr val="C40000"/>
                </a:solidFill>
              </a:rPr>
              <a:t>Mesh</a:t>
            </a:r>
            <a:endParaRPr lang="en-US" sz="800" b="1" dirty="0">
              <a:solidFill>
                <a:srgbClr val="C4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884368" y="3056384"/>
            <a:ext cx="786564" cy="228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C00000"/>
                </a:solidFill>
              </a:rPr>
              <a:t>Polygon Soup</a:t>
            </a:r>
            <a:endParaRPr lang="en-US" sz="800" b="1" dirty="0">
              <a:solidFill>
                <a:srgbClr val="C00000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Bild 3" descr="fau-logo-tech.ep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328715" cy="4897437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Intuitive mesh editing paradigm using a simple volumetric lattice</a:t>
            </a:r>
          </a:p>
          <a:p>
            <a:pPr lvl="1"/>
            <a:r>
              <a:rPr lang="en-US" dirty="0" smtClean="0"/>
              <a:t>Data-parallel multi-res GPU deformation pipeline</a:t>
            </a: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740084-047B-459C-A990-CB38BA799F8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32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6" name="Picture 2" descr="D:\Work\Research\Publications\L-ARAP\imgs\tea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68" y="1916832"/>
            <a:ext cx="30677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328715" cy="4897437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Intuitive mesh editing paradigm using a simple volumetric lattice</a:t>
            </a:r>
          </a:p>
          <a:p>
            <a:pPr lvl="1"/>
            <a:r>
              <a:rPr lang="en-US" dirty="0" smtClean="0"/>
              <a:t>Data-parallel multi-res GPU deformation pipeline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Construct lattice hierarchy in a topology preserving way</a:t>
            </a:r>
          </a:p>
          <a:p>
            <a:pPr lvl="1"/>
            <a:r>
              <a:rPr lang="en-US" dirty="0" smtClean="0"/>
              <a:t>Monitor deformation error to solve the optimization problem locally up to a given threshold</a:t>
            </a: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740084-047B-459C-A990-CB38BA799F8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33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6" name="Picture 2" descr="D:\Work\Research\Publications\L-ARAP\imgs\tea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68" y="1916832"/>
            <a:ext cx="30677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24175"/>
            <a:ext cx="9144000" cy="1152525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2778FA5-704B-4E04-B52E-AC35EAAD66F4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34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844675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latin typeface="Verdana" pitchFamily="16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latin typeface="Verdana" pitchFamily="16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latin typeface="Verdana" pitchFamily="16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latin typeface="Verdana" pitchFamily="16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yriad Pro Bold Cond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yriad Pro Bold Cond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yriad Pro Bold Cond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yriad Pro Bold Cond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4000" dirty="0" smtClean="0"/>
              <a:t>Thanks for your attention!</a:t>
            </a:r>
            <a:endParaRPr lang="en-US" sz="4000" dirty="0"/>
          </a:p>
        </p:txBody>
      </p:sp>
      <p:pic>
        <p:nvPicPr>
          <p:cNvPr id="25605" name="Picture 5" descr="D:\Work\Research\Publications\L-ARAP\imgs\armadil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708275"/>
            <a:ext cx="14112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D:\Work\Research\Publications\L-ARAP\imgs\xyz_dra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32088"/>
            <a:ext cx="11414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3"/>
          <p:cNvSpPr>
            <a:spLocks noChangeArrowheads="1"/>
          </p:cNvSpPr>
          <p:nvPr/>
        </p:nvSpPr>
        <p:spPr bwMode="auto">
          <a:xfrm>
            <a:off x="6913563" y="1484313"/>
            <a:ext cx="1584325" cy="1584325"/>
          </a:xfrm>
          <a:prstGeom prst="rect">
            <a:avLst/>
          </a:prstGeom>
          <a:solidFill>
            <a:schemeClr val="accent1"/>
          </a:solidFill>
          <a:ln w="603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Motivation/Requirements</a:t>
            </a:r>
            <a:endParaRPr lang="en-US" dirty="0"/>
          </a:p>
        </p:txBody>
      </p:sp>
      <p:sp>
        <p:nvSpPr>
          <p:cNvPr id="14340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4752652" cy="4897437"/>
          </a:xfrm>
        </p:spPr>
        <p:txBody>
          <a:bodyPr/>
          <a:lstStyle/>
          <a:p>
            <a:r>
              <a:rPr lang="en-US" dirty="0" smtClean="0"/>
              <a:t>Intuitive modeling</a:t>
            </a:r>
          </a:p>
          <a:p>
            <a:pPr lvl="1"/>
            <a:r>
              <a:rPr lang="en-US" dirty="0" smtClean="0"/>
              <a:t>Handle-based</a:t>
            </a:r>
          </a:p>
          <a:p>
            <a:pPr lvl="1"/>
            <a:r>
              <a:rPr lang="en-US" dirty="0" smtClean="0"/>
              <a:t>Direct manipulation</a:t>
            </a:r>
          </a:p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Even for high quality models</a:t>
            </a:r>
          </a:p>
          <a:p>
            <a:r>
              <a:rPr lang="en-US" dirty="0" smtClean="0"/>
              <a:t>Physical plausibility</a:t>
            </a:r>
          </a:p>
          <a:p>
            <a:pPr lvl="1"/>
            <a:r>
              <a:rPr lang="en-US" dirty="0" smtClean="0"/>
              <a:t>Globally smooth deformations</a:t>
            </a:r>
          </a:p>
          <a:p>
            <a:pPr lvl="1"/>
            <a:r>
              <a:rPr lang="en-US" dirty="0" smtClean="0"/>
              <a:t>Detail preservation</a:t>
            </a:r>
          </a:p>
        </p:txBody>
      </p:sp>
      <p:sp>
        <p:nvSpPr>
          <p:cNvPr id="1434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7AB466-B225-4FA1-AF26-E2A0BC0C434F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4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4342" name="Picture 5" descr="D:\Work\Research\Publications\L-ARAP\imgs\xyz_drag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03413"/>
            <a:ext cx="230346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D:\Work\Research\Publications\L-ARAP\imgs\dragon_cl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4843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107503" y="1484784"/>
            <a:ext cx="5184577" cy="4897437"/>
          </a:xfrm>
        </p:spPr>
        <p:txBody>
          <a:bodyPr/>
          <a:lstStyle/>
          <a:p>
            <a:r>
              <a:rPr lang="en-US" dirty="0" smtClean="0"/>
              <a:t>ARAP Surface Modeling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E2F205-EC0E-4AD4-8558-67FEC2D675B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5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26" y="1306981"/>
            <a:ext cx="1598254" cy="7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76256" y="1508150"/>
            <a:ext cx="540259" cy="29968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800" dirty="0"/>
              <a:t>[SA07]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107503" y="1484784"/>
            <a:ext cx="5184577" cy="4897437"/>
          </a:xfrm>
        </p:spPr>
        <p:txBody>
          <a:bodyPr/>
          <a:lstStyle/>
          <a:p>
            <a:r>
              <a:rPr lang="en-US" dirty="0" smtClean="0"/>
              <a:t>ARAP Surface Modeling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Deformation Graphs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E2F205-EC0E-4AD4-8558-67FEC2D675B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6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26" y="1306981"/>
            <a:ext cx="1598254" cy="7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D:\Work\Research\Publications\L-ARAP\imgs\sumner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11208"/>
            <a:ext cx="652312" cy="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Work\Research\Publications\L-ARAP\imgs\sumne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11" y="2211208"/>
            <a:ext cx="818565" cy="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76256" y="1508150"/>
            <a:ext cx="540259" cy="29968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800" dirty="0"/>
              <a:t>[SA07]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6823129" y="2682197"/>
            <a:ext cx="627564" cy="26511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800" dirty="0"/>
              <a:t>[SSP07]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Bild 3" descr="fau-logo-tech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107503" y="1484784"/>
            <a:ext cx="5184577" cy="4897437"/>
          </a:xfrm>
        </p:spPr>
        <p:txBody>
          <a:bodyPr/>
          <a:lstStyle/>
          <a:p>
            <a:r>
              <a:rPr lang="en-US" dirty="0" smtClean="0"/>
              <a:t>ARAP Surface Modeling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Deformation Graphs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Coupled </a:t>
            </a:r>
            <a:r>
              <a:rPr lang="en-US" dirty="0"/>
              <a:t>P</a:t>
            </a:r>
            <a:r>
              <a:rPr lang="en-US" dirty="0" smtClean="0"/>
              <a:t>risms/Rigid Cells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E2F205-EC0E-4AD4-8558-67FEC2D675B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7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26" y="1306981"/>
            <a:ext cx="1598254" cy="7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D:\Work\Research\Publications\L-ARAP\imgs\sumner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11208"/>
            <a:ext cx="652312" cy="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Work\Research\Publications\L-ARAP\imgs\sumne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11" y="2211208"/>
            <a:ext cx="818565" cy="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Work\Research\Publications\L-ARAP\imgs\rigidcells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21" y="3125166"/>
            <a:ext cx="1165195" cy="7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Work\Research\Publications\L-ARAP\imgs\rigidcells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84" y="3068960"/>
            <a:ext cx="1251445" cy="7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76256" y="1508150"/>
            <a:ext cx="540259" cy="29968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800" dirty="0"/>
              <a:t>[SA07]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6823129" y="2682197"/>
            <a:ext cx="627564" cy="26511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800" dirty="0"/>
              <a:t>[SSP07]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34" name="Textfeld 33"/>
          <p:cNvSpPr txBox="1"/>
          <p:nvPr/>
        </p:nvSpPr>
        <p:spPr>
          <a:xfrm>
            <a:off x="6791181" y="3180681"/>
            <a:ext cx="702733" cy="288032"/>
          </a:xfrm>
          <a:prstGeom prst="rect">
            <a:avLst/>
          </a:prstGeom>
          <a:noFill/>
        </p:spPr>
        <p:txBody>
          <a:bodyPr wrap="none" rtlCol="0">
            <a:normAutofit fontScale="77500" lnSpcReduction="20000"/>
          </a:bodyPr>
          <a:lstStyle/>
          <a:p>
            <a:r>
              <a:rPr lang="en-US" sz="1000" dirty="0"/>
              <a:t>[BPGK06</a:t>
            </a:r>
            <a:r>
              <a:rPr lang="en-US" sz="1000" dirty="0" smtClean="0"/>
              <a:t>,</a:t>
            </a:r>
          </a:p>
          <a:p>
            <a:r>
              <a:rPr lang="en-US" sz="1000" dirty="0" smtClean="0"/>
              <a:t> </a:t>
            </a:r>
            <a:r>
              <a:rPr lang="en-US" sz="1000" dirty="0"/>
              <a:t>BPWG07]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Bild 3" descr="fau-logo-tech.eps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107503" y="1484784"/>
            <a:ext cx="5184577" cy="4897437"/>
          </a:xfrm>
        </p:spPr>
        <p:txBody>
          <a:bodyPr/>
          <a:lstStyle/>
          <a:p>
            <a:r>
              <a:rPr lang="en-US" dirty="0" smtClean="0"/>
              <a:t>ARAP Surface Modeling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Deformation Graphs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Coupled </a:t>
            </a:r>
            <a:r>
              <a:rPr lang="en-US" dirty="0"/>
              <a:t>P</a:t>
            </a:r>
            <a:r>
              <a:rPr lang="en-US" dirty="0" smtClean="0"/>
              <a:t>risms/Rigid Cells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Hybrid Mesh Editing</a:t>
            </a: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E2F205-EC0E-4AD4-8558-67FEC2D675B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8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26" y="1306981"/>
            <a:ext cx="1598254" cy="7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00" y="4005064"/>
            <a:ext cx="702076" cy="7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46" y="4026395"/>
            <a:ext cx="783238" cy="77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D:\Work\Research\Publications\L-ARAP\imgs\sumner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11208"/>
            <a:ext cx="652312" cy="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Work\Research\Publications\L-ARAP\imgs\sumner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11" y="2211208"/>
            <a:ext cx="818565" cy="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Work\Research\Publications\L-ARAP\imgs\rigidcells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21" y="3125166"/>
            <a:ext cx="1165195" cy="7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Work\Research\Publications\L-ARAP\imgs\rigidcells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84" y="3068960"/>
            <a:ext cx="1251445" cy="7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76256" y="1508150"/>
            <a:ext cx="540259" cy="29968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800" dirty="0"/>
              <a:t>[SA07]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6823129" y="2682197"/>
            <a:ext cx="627564" cy="26511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800" dirty="0"/>
              <a:t>[SSP07]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34" name="Textfeld 33"/>
          <p:cNvSpPr txBox="1"/>
          <p:nvPr/>
        </p:nvSpPr>
        <p:spPr>
          <a:xfrm>
            <a:off x="6791181" y="3180681"/>
            <a:ext cx="702733" cy="288032"/>
          </a:xfrm>
          <a:prstGeom prst="rect">
            <a:avLst/>
          </a:prstGeom>
          <a:noFill/>
        </p:spPr>
        <p:txBody>
          <a:bodyPr wrap="none" rtlCol="0">
            <a:normAutofit fontScale="77500" lnSpcReduction="20000"/>
          </a:bodyPr>
          <a:lstStyle/>
          <a:p>
            <a:r>
              <a:rPr lang="en-US" sz="1000" dirty="0"/>
              <a:t>[BPGK06</a:t>
            </a:r>
            <a:r>
              <a:rPr lang="en-US" sz="1000" dirty="0" smtClean="0"/>
              <a:t>,</a:t>
            </a:r>
          </a:p>
          <a:p>
            <a:r>
              <a:rPr lang="en-US" sz="1000" dirty="0" smtClean="0"/>
              <a:t> </a:t>
            </a:r>
            <a:r>
              <a:rPr lang="en-US" sz="1000" dirty="0"/>
              <a:t>BPWG07]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35" name="Textfeld 34"/>
          <p:cNvSpPr txBox="1"/>
          <p:nvPr/>
        </p:nvSpPr>
        <p:spPr>
          <a:xfrm>
            <a:off x="6813098" y="4245850"/>
            <a:ext cx="769222" cy="36004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800" dirty="0"/>
              <a:t>[BHZN10</a:t>
            </a:r>
            <a:r>
              <a:rPr lang="en-US" sz="1000" dirty="0"/>
              <a:t>]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Bild 3" descr="fau-logo-tech.eps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Facts/Contribution</a:t>
            </a:r>
            <a:endParaRPr lang="en-US" dirty="0"/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6768875" cy="4897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Method</a:t>
            </a:r>
          </a:p>
          <a:p>
            <a:pPr lvl="1">
              <a:defRPr/>
            </a:pPr>
            <a:r>
              <a:rPr lang="en-US" dirty="0" smtClean="0"/>
              <a:t>Based on the non-linear ARAP energy </a:t>
            </a:r>
            <a:r>
              <a:rPr lang="de-DE" dirty="0" smtClean="0">
                <a:solidFill>
                  <a:schemeClr val="tx1"/>
                </a:solidFill>
              </a:rPr>
              <a:t>[SA07]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smtClean="0"/>
              <a:t>Volumetric proxy geometry</a:t>
            </a:r>
          </a:p>
          <a:p>
            <a:pPr lvl="1">
              <a:defRPr/>
            </a:pPr>
            <a:r>
              <a:rPr lang="en-US" dirty="0" smtClean="0"/>
              <a:t>Multi-res GPU deformation pipeline</a:t>
            </a: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BFA018A-31E7-4CFF-B25D-85CD4EC7A06B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9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28" y="6061273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5496" y="6093296"/>
            <a:ext cx="792087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2012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Myriad Pro Bold Cond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none" rtlCol="0">
        <a:normAutofit/>
      </a:bodyPr>
      <a:lstStyle>
        <a:defPPr>
          <a:buFont typeface="Arial" pitchFamily="34" charset="0"/>
          <a:buChar char="•"/>
          <a:defRPr sz="2000" dirty="0" smtClean="0"/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1223</Words>
  <Application>Microsoft Office PowerPoint</Application>
  <PresentationFormat>Bildschirmpräsentation (4:3)</PresentationFormat>
  <Paragraphs>296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Arial</vt:lpstr>
      <vt:lpstr>Verdana</vt:lpstr>
      <vt:lpstr>ＭＳ Ｐゴシック</vt:lpstr>
      <vt:lpstr>Myriad Pro Bold Cond</vt:lpstr>
      <vt:lpstr>Times</vt:lpstr>
      <vt:lpstr>Cambria Math</vt:lpstr>
      <vt:lpstr>Wingdings</vt:lpstr>
      <vt:lpstr>Symbol</vt:lpstr>
      <vt:lpstr>eg2012</vt:lpstr>
      <vt:lpstr>GPU based ARAP Deformation using Volumetric Lattices</vt:lpstr>
      <vt:lpstr>Motivation/Requirements</vt:lpstr>
      <vt:lpstr>Motivation/Requirements</vt:lpstr>
      <vt:lpstr>Motivation/Requirements</vt:lpstr>
      <vt:lpstr>Recent Work</vt:lpstr>
      <vt:lpstr>Recent Work</vt:lpstr>
      <vt:lpstr>Recent Work</vt:lpstr>
      <vt:lpstr>Recent Work</vt:lpstr>
      <vt:lpstr>Facts/Contribution</vt:lpstr>
      <vt:lpstr>Facts/Contribution</vt:lpstr>
      <vt:lpstr>Overview</vt:lpstr>
      <vt:lpstr>Overview</vt:lpstr>
      <vt:lpstr>Proxy Geometry</vt:lpstr>
      <vt:lpstr>Proxy Geometry</vt:lpstr>
      <vt:lpstr>Optimization Problem</vt:lpstr>
      <vt:lpstr>Optimization Problem</vt:lpstr>
      <vt:lpstr>Optimization Problem</vt:lpstr>
      <vt:lpstr>Optimization Problem</vt:lpstr>
      <vt:lpstr>Minimizing the Objective Function</vt:lpstr>
      <vt:lpstr>Minimizing the Objective Function</vt:lpstr>
      <vt:lpstr>Minimizing the Objective Function</vt:lpstr>
      <vt:lpstr>GPU Deformation Pipeline</vt:lpstr>
      <vt:lpstr>GPU Deformation Pipeline</vt:lpstr>
      <vt:lpstr>GPU Deformation Pipeline</vt:lpstr>
      <vt:lpstr>GPU Deformation Pipeline</vt:lpstr>
      <vt:lpstr>Multi-res GPU Deformation Pipeline</vt:lpstr>
      <vt:lpstr>Multi-res GPU Deformation Pipeline</vt:lpstr>
      <vt:lpstr>Results/Properties</vt:lpstr>
      <vt:lpstr>Results/Properties</vt:lpstr>
      <vt:lpstr>Facts</vt:lpstr>
      <vt:lpstr>Facts</vt:lpstr>
      <vt:lpstr>Conclusion</vt:lpstr>
      <vt:lpstr>Conclusion</vt:lpstr>
      <vt:lpstr>Questions?</vt:lpstr>
    </vt:vector>
  </TitlesOfParts>
  <Company>crs4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EG2012 Template</dc:title>
  <dc:subject>Powerpoint template for Eurographics 2012 conference</dc:subject>
  <dc:creator>crs4</dc:creator>
  <cp:lastModifiedBy>Michael Zollhöfer</cp:lastModifiedBy>
  <cp:revision>266</cp:revision>
  <cp:lastPrinted>2012-03-15T15:09:01Z</cp:lastPrinted>
  <dcterms:created xsi:type="dcterms:W3CDTF">2012-01-21T11:36:29Z</dcterms:created>
  <dcterms:modified xsi:type="dcterms:W3CDTF">2012-05-11T13:10:24Z</dcterms:modified>
</cp:coreProperties>
</file>