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1" r:id="rId4"/>
    <p:sldId id="273" r:id="rId5"/>
    <p:sldId id="272" r:id="rId6"/>
    <p:sldId id="274" r:id="rId7"/>
    <p:sldId id="304" r:id="rId8"/>
    <p:sldId id="276" r:id="rId9"/>
    <p:sldId id="294" r:id="rId10"/>
    <p:sldId id="295" r:id="rId11"/>
    <p:sldId id="290" r:id="rId12"/>
    <p:sldId id="275" r:id="rId13"/>
    <p:sldId id="278" r:id="rId14"/>
    <p:sldId id="280" r:id="rId15"/>
    <p:sldId id="279" r:id="rId16"/>
    <p:sldId id="283" r:id="rId17"/>
    <p:sldId id="306" r:id="rId18"/>
    <p:sldId id="305" r:id="rId19"/>
    <p:sldId id="302" r:id="rId20"/>
    <p:sldId id="303" r:id="rId21"/>
    <p:sldId id="296" r:id="rId22"/>
    <p:sldId id="281" r:id="rId23"/>
    <p:sldId id="282" r:id="rId24"/>
    <p:sldId id="270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50505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DF41"/>
    <a:srgbClr val="E71F19"/>
    <a:srgbClr val="D71F19"/>
    <a:srgbClr val="DC1F19"/>
    <a:srgbClr val="F01F19"/>
    <a:srgbClr val="CF1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F2D6"/>
          </a:solidFill>
        </a:fill>
      </a:tcStyle>
    </a:wholeTbl>
    <a:band2H>
      <a:tcTxStyle/>
      <a:tcStyle>
        <a:tcBdr/>
        <a:fill>
          <a:solidFill>
            <a:srgbClr val="FDF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5050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solidFill>
            <a:srgbClr val="050505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solidFill>
            <a:srgbClr val="050505">
              <a:alpha val="20000"/>
            </a:srgbClr>
          </a:solidFill>
        </a:fill>
      </a:tcStyle>
    </a:firstCol>
    <a:la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50800" cap="flat">
              <a:solidFill>
                <a:srgbClr val="050505"/>
              </a:solidFill>
              <a:prstDash val="solid"/>
              <a:round/>
            </a:ln>
          </a:top>
          <a:bottom>
            <a:ln w="127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50505"/>
        </a:fontRef>
        <a:srgbClr val="050505"/>
      </a:tcTxStyle>
      <a:tcStyle>
        <a:tcBdr>
          <a:left>
            <a:ln w="12700" cap="flat">
              <a:solidFill>
                <a:srgbClr val="050505"/>
              </a:solidFill>
              <a:prstDash val="solid"/>
              <a:round/>
            </a:ln>
          </a:left>
          <a:right>
            <a:ln w="12700" cap="flat">
              <a:solidFill>
                <a:srgbClr val="050505"/>
              </a:solidFill>
              <a:prstDash val="solid"/>
              <a:round/>
            </a:ln>
          </a:right>
          <a:top>
            <a:ln w="12700" cap="flat">
              <a:solidFill>
                <a:srgbClr val="050505"/>
              </a:solidFill>
              <a:prstDash val="solid"/>
              <a:round/>
            </a:ln>
          </a:top>
          <a:bottom>
            <a:ln w="25400" cap="flat">
              <a:solidFill>
                <a:srgbClr val="050505"/>
              </a:solidFill>
              <a:prstDash val="solid"/>
              <a:round/>
            </a:ln>
          </a:bottom>
          <a:insideH>
            <a:ln w="12700" cap="flat">
              <a:solidFill>
                <a:srgbClr val="050505"/>
              </a:solidFill>
              <a:prstDash val="solid"/>
              <a:round/>
            </a:ln>
          </a:insideH>
          <a:insideV>
            <a:ln w="12700" cap="flat">
              <a:solidFill>
                <a:srgbClr val="050505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18" autoAdjust="0"/>
    <p:restoredTop sz="80204" autoAdjust="0"/>
  </p:normalViewPr>
  <p:slideViewPr>
    <p:cSldViewPr snapToGrid="0" snapToObjects="1">
      <p:cViewPr varScale="1">
        <p:scale>
          <a:sx n="103" d="100"/>
          <a:sy n="103" d="100"/>
        </p:scale>
        <p:origin x="144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1pPr>
    <a:lvl2pPr indent="2286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2pPr>
    <a:lvl3pPr indent="4572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3pPr>
    <a:lvl4pPr indent="6858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4pPr>
    <a:lvl5pPr indent="9144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5pPr>
    <a:lvl6pPr indent="11430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6pPr>
    <a:lvl7pPr indent="13716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7pPr>
    <a:lvl8pPr indent="16002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8pPr>
    <a:lvl9pPr indent="1828800" latinLnBrk="0">
      <a:defRPr sz="1200" b="1">
        <a:solidFill>
          <a:srgbClr val="050505"/>
        </a:solidFill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375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31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2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12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32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48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94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20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56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75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7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969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995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24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50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23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44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62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47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729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11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2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63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9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B0A4DE-3AA1-D948-8CAC-28B778D1A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524000" y="1737200"/>
            <a:ext cx="9144000" cy="2387602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 sz="6000">
                <a:solidFill>
                  <a:srgbClr val="E71F19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42243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>
                <a:solidFill>
                  <a:srgbClr val="E71F19"/>
                </a:solidFill>
              </a:defRPr>
            </a:lvl1pPr>
            <a:lvl2pPr marL="0" indent="0" algn="ctr">
              <a:buClrTx/>
              <a:buSzTx/>
              <a:buFontTx/>
              <a:buNone/>
              <a:defRPr sz="2400">
                <a:solidFill>
                  <a:srgbClr val="E71F19"/>
                </a:solidFill>
              </a:defRPr>
            </a:lvl2pPr>
            <a:lvl3pPr marL="0" indent="0" algn="ctr">
              <a:buClrTx/>
              <a:buSzTx/>
              <a:buFontTx/>
              <a:buNone/>
              <a:defRPr sz="2400">
                <a:solidFill>
                  <a:srgbClr val="E71F19"/>
                </a:solidFill>
              </a:defRPr>
            </a:lvl3pPr>
            <a:lvl4pPr marL="0" indent="0" algn="ctr">
              <a:buClrTx/>
              <a:buSzTx/>
              <a:buFontTx/>
              <a:buNone/>
              <a:defRPr sz="2400">
                <a:solidFill>
                  <a:srgbClr val="E71F19"/>
                </a:solidFill>
              </a:defRPr>
            </a:lvl4pPr>
            <a:lvl5pPr marL="0" indent="0" algn="ctr">
              <a:buClrTx/>
              <a:buSzTx/>
              <a:buFontTx/>
              <a:buNone/>
              <a:defRPr sz="2400">
                <a:solidFill>
                  <a:srgbClr val="E71F19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268465" y="6239106"/>
            <a:ext cx="1085334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EFAB573-6072-3348-B20B-A72826842A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67" y="460754"/>
            <a:ext cx="2191067" cy="914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9226" y="6368830"/>
            <a:ext cx="1787777" cy="416829"/>
          </a:xfrm>
          <a:prstGeom prst="rect">
            <a:avLst/>
          </a:prstGeom>
        </p:spPr>
      </p:pic>
      <p:pic>
        <p:nvPicPr>
          <p:cNvPr id="8" name="Picture 7" descr="Logos of the MPI Informatik and the Graphics, Vision and Video group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0386" y="6397162"/>
            <a:ext cx="1394776" cy="35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9000" y="623910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9226" y="6368830"/>
            <a:ext cx="1787777" cy="416829"/>
          </a:xfrm>
          <a:prstGeom prst="rect">
            <a:avLst/>
          </a:prstGeom>
        </p:spPr>
      </p:pic>
      <p:pic>
        <p:nvPicPr>
          <p:cNvPr id="6" name="Picture 5" descr="Logos of the MPI Informatik and the Graphics, Vision and Video group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0386" y="6397162"/>
            <a:ext cx="1394776" cy="35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9000" y="6239106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62529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800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9000" y="6239106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B0205E2-6010-B740-BDE9-B10C97583B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7" y="6311800"/>
            <a:ext cx="1035220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E71F19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1" i="0" u="none" strike="noStrike" cap="none" spc="0" baseline="0">
          <a:ln>
            <a:noFill/>
          </a:ln>
          <a:solidFill>
            <a:srgbClr val="2C6484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B0F0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B0F0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B0F0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B0F0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B0F0"/>
        </a:buClr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EF6230"/>
        </a:buClr>
        <a:buSzPct val="100000"/>
        <a:buFont typeface="Arial"/>
        <a:buChar char="•"/>
        <a:tabLst/>
        <a:defRPr sz="2800" b="1" i="0" u="none" strike="noStrike" cap="none" spc="0" baseline="0">
          <a:ln>
            <a:noFill/>
          </a:ln>
          <a:solidFill>
            <a:srgbClr val="050505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11" Type="http://schemas.microsoft.com/office/2007/relationships/hdphoto" Target="../media/hdphoto1.wdp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3.png"/><Relationship Id="rId18" Type="http://schemas.openxmlformats.org/officeDocument/2006/relationships/image" Target="../media/image31.png"/><Relationship Id="rId3" Type="http://schemas.openxmlformats.org/officeDocument/2006/relationships/tags" Target="../tags/tag2.xml"/><Relationship Id="rId7" Type="http://schemas.openxmlformats.org/officeDocument/2006/relationships/oleObject" Target="../embeddings/oleObject2.bin"/><Relationship Id="rId12" Type="http://schemas.microsoft.com/office/2007/relationships/hdphoto" Target="../media/hdphoto1.wdp"/><Relationship Id="rId17" Type="http://schemas.openxmlformats.org/officeDocument/2006/relationships/image" Target="../media/image30.png"/><Relationship Id="rId2" Type="http://schemas.openxmlformats.org/officeDocument/2006/relationships/tags" Target="../tags/tag1.xml"/><Relationship Id="rId16" Type="http://schemas.openxmlformats.org/officeDocument/2006/relationships/image" Target="../media/image270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26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Relationship Id="rId14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gif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11" Type="http://schemas.openxmlformats.org/officeDocument/2006/relationships/image" Target="../media/image2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43"/>
          <p:cNvSpPr txBox="1">
            <a:spLocks noGrp="1"/>
          </p:cNvSpPr>
          <p:nvPr>
            <p:ph type="ctrTitle"/>
          </p:nvPr>
        </p:nvSpPr>
        <p:spPr>
          <a:xfrm>
            <a:off x="597159" y="1130709"/>
            <a:ext cx="10997682" cy="2387602"/>
          </a:xfrm>
        </p:spPr>
        <p:txBody>
          <a:bodyPr/>
          <a:lstStyle/>
          <a:p>
            <a:pPr lvl="0" defTabSz="609493">
              <a:lnSpc>
                <a:spcPct val="100000"/>
              </a:lnSpc>
            </a:pPr>
            <a:r>
              <a:rPr lang="en-US" sz="4000" i="1" kern="1200" dirty="0">
                <a:solidFill>
                  <a:prstClr val="black"/>
                </a:solidFill>
                <a:ea typeface="+mn-ea"/>
                <a:cs typeface="+mn-cs"/>
              </a:rPr>
              <a:t>Mo</a:t>
            </a:r>
            <a:r>
              <a:rPr lang="en-US" sz="4000" kern="1200" baseline="30000" dirty="0">
                <a:solidFill>
                  <a:prstClr val="black"/>
                </a:solidFill>
                <a:ea typeface="+mn-ea"/>
                <a:cs typeface="+mn-cs"/>
              </a:rPr>
              <a:t>2</a:t>
            </a:r>
            <a:r>
              <a:rPr lang="en-US" sz="4000" i="1" kern="1200" dirty="0">
                <a:solidFill>
                  <a:prstClr val="black"/>
                </a:solidFill>
                <a:ea typeface="+mn-ea"/>
                <a:cs typeface="+mn-cs"/>
              </a:rPr>
              <a:t>Cap</a:t>
            </a:r>
            <a:r>
              <a:rPr lang="en-US" sz="4000" kern="1200" baseline="30000" dirty="0">
                <a:solidFill>
                  <a:prstClr val="black"/>
                </a:solidFill>
                <a:ea typeface="+mn-ea"/>
                <a:cs typeface="+mn-cs"/>
              </a:rPr>
              <a:t>2</a:t>
            </a:r>
            <a:r>
              <a:rPr lang="en-US" sz="4000" kern="1200" dirty="0">
                <a:solidFill>
                  <a:prstClr val="black"/>
                </a:solidFill>
                <a:ea typeface="+mn-ea"/>
                <a:cs typeface="+mn-cs"/>
              </a:rPr>
              <a:t>: Real-time </a:t>
            </a:r>
            <a:r>
              <a:rPr lang="en-US" sz="4000" i="1" kern="1200" dirty="0">
                <a:solidFill>
                  <a:prstClr val="black"/>
                </a:solidFill>
                <a:ea typeface="+mn-ea"/>
                <a:cs typeface="+mn-cs"/>
              </a:rPr>
              <a:t>Mo</a:t>
            </a:r>
            <a:r>
              <a:rPr lang="en-US" sz="4000" kern="1200" dirty="0">
                <a:solidFill>
                  <a:prstClr val="black"/>
                </a:solidFill>
                <a:ea typeface="+mn-ea"/>
                <a:cs typeface="+mn-cs"/>
              </a:rPr>
              <a:t>bile 3D </a:t>
            </a:r>
            <a:r>
              <a:rPr lang="en-US" sz="4000" i="1" kern="1200" dirty="0">
                <a:solidFill>
                  <a:prstClr val="black"/>
                </a:solidFill>
                <a:ea typeface="+mn-ea"/>
                <a:cs typeface="+mn-cs"/>
              </a:rPr>
              <a:t>Mo</a:t>
            </a:r>
            <a:r>
              <a:rPr lang="en-US" sz="4000" kern="1200" dirty="0">
                <a:solidFill>
                  <a:prstClr val="black"/>
                </a:solidFill>
                <a:ea typeface="+mn-ea"/>
                <a:cs typeface="+mn-cs"/>
              </a:rPr>
              <a:t>tion</a:t>
            </a:r>
            <a:br>
              <a:rPr lang="en-US" sz="4000" kern="1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4000" i="1" kern="1200" dirty="0">
                <a:solidFill>
                  <a:prstClr val="black"/>
                </a:solidFill>
                <a:ea typeface="+mn-ea"/>
                <a:cs typeface="+mn-cs"/>
              </a:rPr>
              <a:t>Cap</a:t>
            </a:r>
            <a:r>
              <a:rPr lang="en-US" sz="4000" kern="1200" dirty="0">
                <a:solidFill>
                  <a:prstClr val="black"/>
                </a:solidFill>
                <a:ea typeface="+mn-ea"/>
                <a:cs typeface="+mn-cs"/>
              </a:rPr>
              <a:t>ture with a </a:t>
            </a:r>
            <a:r>
              <a:rPr lang="en-US" sz="4000" i="1" kern="1200" dirty="0">
                <a:solidFill>
                  <a:prstClr val="black"/>
                </a:solidFill>
                <a:ea typeface="+mn-ea"/>
                <a:cs typeface="+mn-cs"/>
              </a:rPr>
              <a:t>Cap</a:t>
            </a:r>
            <a:r>
              <a:rPr lang="en-US" sz="4000" kern="1200" dirty="0">
                <a:solidFill>
                  <a:prstClr val="black"/>
                </a:solidFill>
                <a:ea typeface="+mn-ea"/>
                <a:cs typeface="+mn-cs"/>
              </a:rPr>
              <a:t>-mounted Fisheye Camera</a:t>
            </a:r>
          </a:p>
        </p:txBody>
      </p:sp>
      <p:sp>
        <p:nvSpPr>
          <p:cNvPr id="35" name="Shape 44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897763"/>
            <a:ext cx="9144000" cy="2484375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Weipeng</a:t>
            </a:r>
            <a:r>
              <a:rPr lang="en-US" b="1" dirty="0">
                <a:solidFill>
                  <a:schemeClr val="tx1"/>
                </a:solidFill>
              </a:rPr>
              <a:t> Xu 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Avishek</a:t>
            </a:r>
            <a:r>
              <a:rPr lang="en-US" dirty="0">
                <a:solidFill>
                  <a:schemeClr val="tx1"/>
                </a:solidFill>
              </a:rPr>
              <a:t> Chatterjee</a:t>
            </a:r>
            <a:r>
              <a:rPr lang="en-US" baseline="30000" dirty="0">
                <a:solidFill>
                  <a:schemeClr val="tx1"/>
                </a:solidFill>
              </a:rPr>
              <a:t> 1</a:t>
            </a:r>
            <a:r>
              <a:rPr lang="en-US" dirty="0">
                <a:solidFill>
                  <a:schemeClr val="tx1"/>
                </a:solidFill>
              </a:rPr>
              <a:t>, Michael </a:t>
            </a:r>
            <a:r>
              <a:rPr lang="en-US" dirty="0" err="1">
                <a:solidFill>
                  <a:schemeClr val="tx1"/>
                </a:solidFill>
              </a:rPr>
              <a:t>Zollh</a:t>
            </a:r>
            <a:r>
              <a:rPr lang="de-DE" dirty="0">
                <a:solidFill>
                  <a:schemeClr val="tx1"/>
                </a:solidFill>
              </a:rPr>
              <a:t>ö</a:t>
            </a:r>
            <a:r>
              <a:rPr lang="en-US" dirty="0" err="1">
                <a:solidFill>
                  <a:schemeClr val="tx1"/>
                </a:solidFill>
              </a:rPr>
              <a:t>fer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, Helge </a:t>
            </a:r>
            <a:r>
              <a:rPr lang="en-US" dirty="0" err="1">
                <a:solidFill>
                  <a:schemeClr val="tx1"/>
                </a:solidFill>
              </a:rPr>
              <a:t>Rhodin</a:t>
            </a:r>
            <a:r>
              <a:rPr lang="en-US" baseline="30000" dirty="0">
                <a:solidFill>
                  <a:schemeClr val="tx1"/>
                </a:solidFill>
              </a:rPr>
              <a:t> 3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r>
              <a:rPr lang="en-US" dirty="0">
                <a:solidFill>
                  <a:schemeClr val="tx1"/>
                </a:solidFill>
              </a:rPr>
              <a:t>Pascal </a:t>
            </a:r>
            <a:r>
              <a:rPr lang="en-US" dirty="0" err="1">
                <a:solidFill>
                  <a:schemeClr val="tx1"/>
                </a:solidFill>
              </a:rPr>
              <a:t>Fua</a:t>
            </a:r>
            <a:r>
              <a:rPr lang="en-US" baseline="30000" dirty="0">
                <a:solidFill>
                  <a:schemeClr val="tx1"/>
                </a:solidFill>
              </a:rPr>
              <a:t> 3</a:t>
            </a:r>
            <a:r>
              <a:rPr lang="en-US" dirty="0">
                <a:solidFill>
                  <a:schemeClr val="tx1"/>
                </a:solidFill>
              </a:rPr>
              <a:t>, Hans-Peter Seidel</a:t>
            </a:r>
            <a:r>
              <a:rPr lang="en-US" baseline="30000" dirty="0">
                <a:solidFill>
                  <a:schemeClr val="tx1"/>
                </a:solidFill>
              </a:rPr>
              <a:t> 1</a:t>
            </a:r>
            <a:r>
              <a:rPr lang="en-US" dirty="0">
                <a:solidFill>
                  <a:schemeClr val="tx1"/>
                </a:solidFill>
              </a:rPr>
              <a:t>, Christian </a:t>
            </a:r>
            <a:r>
              <a:rPr lang="en-US" dirty="0" err="1">
                <a:solidFill>
                  <a:schemeClr val="tx1"/>
                </a:solidFill>
              </a:rPr>
              <a:t>Theobalt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</a:p>
          <a:p>
            <a:endParaRPr lang="en-US" sz="100" dirty="0">
              <a:solidFill>
                <a:schemeClr val="tx1"/>
              </a:solidFill>
            </a:endParaRPr>
          </a:p>
          <a:p>
            <a:r>
              <a:rPr lang="en-US" i="1" baseline="30000" dirty="0">
                <a:solidFill>
                  <a:schemeClr val="tx1"/>
                </a:solidFill>
              </a:rPr>
              <a:t>1 </a:t>
            </a:r>
            <a:r>
              <a:rPr lang="en-US" b="0" i="1" dirty="0">
                <a:solidFill>
                  <a:schemeClr val="tx1"/>
                </a:solidFill>
              </a:rPr>
              <a:t>Max-Planck-Institute for Informatics, </a:t>
            </a:r>
            <a:r>
              <a:rPr lang="en-US" i="1" baseline="30000" dirty="0">
                <a:solidFill>
                  <a:schemeClr val="tx1"/>
                </a:solidFill>
              </a:rPr>
              <a:t>2 </a:t>
            </a:r>
            <a:r>
              <a:rPr lang="en-US" b="0" i="1" dirty="0">
                <a:solidFill>
                  <a:schemeClr val="tx1"/>
                </a:solidFill>
              </a:rPr>
              <a:t>Stanford University, </a:t>
            </a:r>
            <a:r>
              <a:rPr lang="en-US" i="1" baseline="30000" dirty="0">
                <a:solidFill>
                  <a:schemeClr val="tx1"/>
                </a:solidFill>
              </a:rPr>
              <a:t>3 </a:t>
            </a:r>
            <a:r>
              <a:rPr lang="en-US" b="0" i="1" dirty="0">
                <a:solidFill>
                  <a:schemeClr val="tx1"/>
                </a:solidFill>
              </a:rPr>
              <a:t>EPFL</a:t>
            </a:r>
          </a:p>
          <a:p>
            <a:r>
              <a:rPr lang="en-US" b="0" i="1" dirty="0">
                <a:solidFill>
                  <a:schemeClr val="tx1"/>
                </a:solidFill>
              </a:rPr>
              <a:t>Journal Paper</a:t>
            </a:r>
          </a:p>
        </p:txBody>
      </p:sp>
      <p:sp>
        <p:nvSpPr>
          <p:cNvPr id="36" name="TextBox 4"/>
          <p:cNvSpPr txBox="1"/>
          <p:nvPr/>
        </p:nvSpPr>
        <p:spPr>
          <a:xfrm>
            <a:off x="226885" y="212886"/>
            <a:ext cx="372110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/>
            </a:lvl1pPr>
          </a:lstStyle>
          <a:p>
            <a:r>
              <a:rPr sz="2800" b="0" dirty="0"/>
              <a:t>Paper Session: </a:t>
            </a:r>
            <a:r>
              <a:rPr lang="en-US" sz="2800" b="0" dirty="0"/>
              <a:t>11</a:t>
            </a:r>
            <a:endParaRPr sz="2800" b="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83001" y="2459434"/>
            <a:ext cx="4178082" cy="3478529"/>
            <a:chOff x="3683001" y="2459434"/>
            <a:chExt cx="4178082" cy="3478529"/>
          </a:xfrm>
        </p:grpSpPr>
        <p:sp>
          <p:nvSpPr>
            <p:cNvPr id="58" name="Rectangle: Rounded Corners 54">
              <a:extLst>
                <a:ext uri="{FF2B5EF4-FFF2-40B4-BE49-F238E27FC236}">
                  <a16:creationId xmlns:a16="http://schemas.microsoft.com/office/drawing/2014/main" id="{F5F9E4A8-D0E1-43A2-8951-28E4B02BC040}"/>
                </a:ext>
              </a:extLst>
            </p:cNvPr>
            <p:cNvSpPr/>
            <p:nvPr/>
          </p:nvSpPr>
          <p:spPr>
            <a:xfrm>
              <a:off x="3683001" y="4558593"/>
              <a:ext cx="3945350" cy="137937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69" name="Connector: Elbow 68">
              <a:extLst>
                <a:ext uri="{FF2B5EF4-FFF2-40B4-BE49-F238E27FC236}">
                  <a16:creationId xmlns:a16="http://schemas.microsoft.com/office/drawing/2014/main" id="{0437F366-90EB-4160-AC2D-45CAC7CA7EE2}"/>
                </a:ext>
              </a:extLst>
            </p:cNvPr>
            <p:cNvCxnSpPr>
              <a:cxnSpLocks/>
              <a:stCxn id="13" idx="2"/>
              <a:endCxn id="66" idx="1"/>
            </p:cNvCxnSpPr>
            <p:nvPr/>
          </p:nvCxnSpPr>
          <p:spPr>
            <a:xfrm rot="16200000" flipH="1">
              <a:off x="3356850" y="3028673"/>
              <a:ext cx="2831952" cy="1693474"/>
            </a:xfrm>
            <a:prstGeom prst="bentConnector2">
              <a:avLst/>
            </a:prstGeom>
            <a:noFill/>
            <a:ln w="508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D4AD6A1-A1C9-4821-9319-B984BFA2E9F4}"/>
                </a:ext>
              </a:extLst>
            </p:cNvPr>
            <p:cNvSpPr/>
            <p:nvPr/>
          </p:nvSpPr>
          <p:spPr>
            <a:xfrm>
              <a:off x="5148752" y="4927921"/>
              <a:ext cx="289857" cy="72693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F0C548A-E1E8-481E-989C-77924F799646}"/>
                </a:ext>
              </a:extLst>
            </p:cNvPr>
            <p:cNvSpPr/>
            <p:nvPr/>
          </p:nvSpPr>
          <p:spPr>
            <a:xfrm>
              <a:off x="5619563" y="4927921"/>
              <a:ext cx="289857" cy="726930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7E2F23B-3FF0-45E6-AF60-DC2DD61D8CDE}"/>
                </a:ext>
              </a:extLst>
            </p:cNvPr>
            <p:cNvSpPr/>
            <p:nvPr/>
          </p:nvSpPr>
          <p:spPr>
            <a:xfrm>
              <a:off x="6931259" y="5003200"/>
              <a:ext cx="929824" cy="579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400" b="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5B397FD-E9B9-46D6-B84A-02340FA7C013}"/>
                </a:ext>
              </a:extLst>
            </p:cNvPr>
            <p:cNvCxnSpPr>
              <a:cxnSpLocks/>
            </p:cNvCxnSpPr>
            <p:nvPr/>
          </p:nvCxnSpPr>
          <p:spPr>
            <a:xfrm>
              <a:off x="5909420" y="5291386"/>
              <a:ext cx="1357433" cy="14914"/>
            </a:xfrm>
            <a:prstGeom prst="straightConnector1">
              <a:avLst/>
            </a:prstGeom>
            <a:noFill/>
            <a:ln w="50800" cap="flat">
              <a:solidFill>
                <a:schemeClr val="accent1">
                  <a:lumMod val="50000"/>
                </a:schemeClr>
              </a:solidFill>
              <a:prstDash val="solid"/>
              <a:round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2" name="TextBox 81"/>
            <p:cNvSpPr txBox="1"/>
            <p:nvPr/>
          </p:nvSpPr>
          <p:spPr>
            <a:xfrm>
              <a:off x="4367013" y="4586740"/>
              <a:ext cx="2440729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r>
                <a:rPr lang="en-US" dirty="0"/>
                <a:t>joint-to-camera distance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D1CAB12-727D-4D3B-9E1F-2923B701BBA0}"/>
              </a:ext>
            </a:extLst>
          </p:cNvPr>
          <p:cNvSpPr/>
          <p:nvPr/>
        </p:nvSpPr>
        <p:spPr>
          <a:xfrm>
            <a:off x="7402161" y="1193110"/>
            <a:ext cx="2356395" cy="24172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Disentangled CNN Architecture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C423F-E005-431E-B019-907C52D10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r="10000"/>
          <a:stretch/>
        </p:blipFill>
        <p:spPr>
          <a:xfrm>
            <a:off x="1061542" y="1458769"/>
            <a:ext cx="1440000" cy="144000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24E1D4F-D978-451E-B0C0-195837C9705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36059" y="1452841"/>
          <a:ext cx="144000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name="Image" r:id="rId5" imgW="2437920" imgH="2437920" progId="Photoshop.Image.18">
                  <p:embed/>
                </p:oleObj>
              </mc:Choice>
              <mc:Fallback>
                <p:oleObj name="Image" r:id="rId5" imgW="2437920" imgH="2437920" progId="Photoshop.Image.18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24E1D4F-D978-451E-B0C0-195837C97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36059" y="1452841"/>
                        <a:ext cx="1440000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4F7FBDF-92FF-4ECC-9B90-407DE5E49BEA}"/>
              </a:ext>
            </a:extLst>
          </p:cNvPr>
          <p:cNvSpPr/>
          <p:nvPr/>
        </p:nvSpPr>
        <p:spPr>
          <a:xfrm>
            <a:off x="2781485" y="1726850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09B9E8-938E-4799-A99C-F228AA4C11FB}"/>
              </a:ext>
            </a:extLst>
          </p:cNvPr>
          <p:cNvSpPr/>
          <p:nvPr/>
        </p:nvSpPr>
        <p:spPr>
          <a:xfrm>
            <a:off x="3155121" y="1909728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C4905C-F2E7-4619-8F6F-8756560D33E9}"/>
              </a:ext>
            </a:extLst>
          </p:cNvPr>
          <p:cNvSpPr/>
          <p:nvPr/>
        </p:nvSpPr>
        <p:spPr>
          <a:xfrm>
            <a:off x="4183973" y="1726850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58A412-5490-435B-8BA5-81C9BB91F2F4}"/>
              </a:ext>
            </a:extLst>
          </p:cNvPr>
          <p:cNvSpPr/>
          <p:nvPr/>
        </p:nvSpPr>
        <p:spPr>
          <a:xfrm>
            <a:off x="3790017" y="1909728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18C9B-000C-4FD9-90C3-FA433F9AC477}"/>
              </a:ext>
            </a:extLst>
          </p:cNvPr>
          <p:cNvSpPr txBox="1"/>
          <p:nvPr/>
        </p:nvSpPr>
        <p:spPr>
          <a:xfrm>
            <a:off x="3484406" y="1989441"/>
            <a:ext cx="25583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8A3CD3-D86A-4E71-81A2-E94E177C72D5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2501542" y="2178769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B7CBBB-8870-4EA9-B6A4-EFF27B3356B1}"/>
              </a:ext>
            </a:extLst>
          </p:cNvPr>
          <p:cNvCxnSpPr/>
          <p:nvPr/>
        </p:nvCxnSpPr>
        <p:spPr>
          <a:xfrm>
            <a:off x="4456116" y="2172841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8AA291-65A9-49B9-9431-B58DF2FF0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2" y="3100198"/>
            <a:ext cx="1440000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70ADD-9DAA-4807-9CB3-1B6A164F2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9" y="3106010"/>
            <a:ext cx="1440000" cy="144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766F45-EDBD-4825-99C6-63F3BCE42243}"/>
              </a:ext>
            </a:extLst>
          </p:cNvPr>
          <p:cNvSpPr/>
          <p:nvPr/>
        </p:nvSpPr>
        <p:spPr>
          <a:xfrm>
            <a:off x="2764035" y="3368279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8A7803-4643-497E-A7DC-5147F66DDFE5}"/>
              </a:ext>
            </a:extLst>
          </p:cNvPr>
          <p:cNvSpPr/>
          <p:nvPr/>
        </p:nvSpPr>
        <p:spPr>
          <a:xfrm>
            <a:off x="3137671" y="3551157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B0EB9D-D3CA-4B4F-8C67-55F016AB9877}"/>
              </a:ext>
            </a:extLst>
          </p:cNvPr>
          <p:cNvSpPr/>
          <p:nvPr/>
        </p:nvSpPr>
        <p:spPr>
          <a:xfrm>
            <a:off x="4166523" y="3368279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4C5FED-27A8-4ED8-A7BD-C28A98606E28}"/>
              </a:ext>
            </a:extLst>
          </p:cNvPr>
          <p:cNvSpPr/>
          <p:nvPr/>
        </p:nvSpPr>
        <p:spPr>
          <a:xfrm>
            <a:off x="3791229" y="3551157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6109E6-20BB-41A4-B3F1-F5B16954EC10}"/>
              </a:ext>
            </a:extLst>
          </p:cNvPr>
          <p:cNvSpPr txBox="1"/>
          <p:nvPr/>
        </p:nvSpPr>
        <p:spPr>
          <a:xfrm>
            <a:off x="3466956" y="3630870"/>
            <a:ext cx="25583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D67945-04D6-476C-A57A-336616886E94}"/>
              </a:ext>
            </a:extLst>
          </p:cNvPr>
          <p:cNvCxnSpPr>
            <a:endCxn id="20" idx="1"/>
          </p:cNvCxnSpPr>
          <p:nvPr/>
        </p:nvCxnSpPr>
        <p:spPr>
          <a:xfrm>
            <a:off x="2484092" y="3820198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1DCF9D-9470-4704-89AC-4738B156E0DA}"/>
              </a:ext>
            </a:extLst>
          </p:cNvPr>
          <p:cNvCxnSpPr/>
          <p:nvPr/>
        </p:nvCxnSpPr>
        <p:spPr>
          <a:xfrm>
            <a:off x="4438666" y="3814270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28388CB2-BCDE-4E37-9F44-2D4DECA416F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6158609" y="2178769"/>
            <a:ext cx="622641" cy="1647241"/>
          </a:xfrm>
          <a:prstGeom prst="bentConnector2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645D10-8852-416F-9AAE-234D06C456A1}"/>
              </a:ext>
            </a:extLst>
          </p:cNvPr>
          <p:cNvCxnSpPr/>
          <p:nvPr/>
        </p:nvCxnSpPr>
        <p:spPr>
          <a:xfrm>
            <a:off x="6158609" y="2178769"/>
            <a:ext cx="1897941" cy="0"/>
          </a:xfrm>
          <a:prstGeom prst="straightConnector1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  <a:headEnd type="none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CAC2D84C-A0D3-4500-BB1C-1440AA738210}"/>
              </a:ext>
            </a:extLst>
          </p:cNvPr>
          <p:cNvSpPr/>
          <p:nvPr/>
        </p:nvSpPr>
        <p:spPr>
          <a:xfrm>
            <a:off x="6622095" y="2046315"/>
            <a:ext cx="312454" cy="312454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F98B687-D81F-40C3-B981-D0981593314F}"/>
              </a:ext>
            </a:extLst>
          </p:cNvPr>
          <p:cNvSpPr txBox="1"/>
          <p:nvPr/>
        </p:nvSpPr>
        <p:spPr>
          <a:xfrm>
            <a:off x="6632494" y="1896120"/>
            <a:ext cx="29751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+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1" name="Block Arc 60">
            <a:extLst>
              <a:ext uri="{FF2B5EF4-FFF2-40B4-BE49-F238E27FC236}">
                <a16:creationId xmlns:a16="http://schemas.microsoft.com/office/drawing/2014/main" id="{611F232C-2446-4251-8C61-48A119E30028}"/>
              </a:ext>
            </a:extLst>
          </p:cNvPr>
          <p:cNvSpPr/>
          <p:nvPr/>
        </p:nvSpPr>
        <p:spPr>
          <a:xfrm rot="10800000">
            <a:off x="7729094" y="2379878"/>
            <a:ext cx="1447800" cy="98128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5D662F7-80DF-4F6B-ACB0-1751783B3831}"/>
              </a:ext>
            </a:extLst>
          </p:cNvPr>
          <p:cNvSpPr/>
          <p:nvPr/>
        </p:nvSpPr>
        <p:spPr>
          <a:xfrm>
            <a:off x="8011216" y="2582155"/>
            <a:ext cx="871156" cy="183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1AD4457-94FC-42E5-9671-2384B04406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7455" r="17762" b="11461"/>
          <a:stretch/>
        </p:blipFill>
        <p:spPr>
          <a:xfrm rot="16200000" flipH="1" flipV="1">
            <a:off x="8111584" y="1809077"/>
            <a:ext cx="936077" cy="962388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grpSp>
        <p:nvGrpSpPr>
          <p:cNvPr id="4" name="Group 3"/>
          <p:cNvGrpSpPr/>
          <p:nvPr/>
        </p:nvGrpSpPr>
        <p:grpSpPr>
          <a:xfrm>
            <a:off x="7266853" y="2307795"/>
            <a:ext cx="1858653" cy="4176348"/>
            <a:chOff x="7266853" y="2307795"/>
            <a:chExt cx="1858653" cy="417634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ADB3781-8276-4E3B-9CE4-1DCDAE6C7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6503" b="81336" l="41263" r="585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33" t="17635" r="40772" b="17393"/>
            <a:stretch/>
          </p:blipFill>
          <p:spPr>
            <a:xfrm>
              <a:off x="7266853" y="3897677"/>
              <a:ext cx="1858653" cy="2586466"/>
            </a:xfrm>
            <a:prstGeom prst="rect">
              <a:avLst/>
            </a:prstGeom>
          </p:spPr>
        </p:pic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4D4FADA-5D55-48AF-A2D3-ED9DB9C28E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6171" y="3361165"/>
              <a:ext cx="929824" cy="2440195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3107C90-3517-4233-BE71-8658EC5D7A73}"/>
                </a:ext>
              </a:extLst>
            </p:cNvPr>
            <p:cNvCxnSpPr/>
            <p:nvPr/>
          </p:nvCxnSpPr>
          <p:spPr>
            <a:xfrm flipV="1">
              <a:off x="8330571" y="2307795"/>
              <a:ext cx="203768" cy="1053371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D136D6E-1C97-437F-9A44-2B47000D99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52928" y="3348070"/>
              <a:ext cx="265207" cy="752794"/>
            </a:xfrm>
            <a:prstGeom prst="line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DDABA6A-2FE0-4A4F-8B72-F11D6DF3F12B}"/>
                </a:ext>
              </a:extLst>
            </p:cNvPr>
            <p:cNvCxnSpPr>
              <a:cxnSpLocks/>
            </p:cNvCxnSpPr>
            <p:nvPr/>
          </p:nvCxnSpPr>
          <p:spPr>
            <a:xfrm>
              <a:off x="8325197" y="2411992"/>
              <a:ext cx="334095" cy="93607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1DBB6EE5-1301-4201-A41D-99F2A9F52600}"/>
              </a:ext>
            </a:extLst>
          </p:cNvPr>
          <p:cNvSpPr/>
          <p:nvPr/>
        </p:nvSpPr>
        <p:spPr>
          <a:xfrm>
            <a:off x="7534750" y="1223481"/>
            <a:ext cx="2162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Fisheye camera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8DF0F6D-BF52-4B07-B34D-7E36DC1AF94E}"/>
                  </a:ext>
                </a:extLst>
              </p:cNvPr>
              <p:cNvSpPr txBox="1"/>
              <p:nvPr/>
            </p:nvSpPr>
            <p:spPr>
              <a:xfrm>
                <a:off x="8056550" y="1835919"/>
                <a:ext cx="190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8DF0F6D-BF52-4B07-B34D-7E36DC1AF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50" y="1835919"/>
                <a:ext cx="190757" cy="276999"/>
              </a:xfrm>
              <a:prstGeom prst="rect">
                <a:avLst/>
              </a:prstGeom>
              <a:blipFill>
                <a:blip r:embed="rId12"/>
                <a:stretch>
                  <a:fillRect l="-19355" r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4859272-BD42-4608-B5A7-B1D9A472F324}"/>
              </a:ext>
            </a:extLst>
          </p:cNvPr>
          <p:cNvCxnSpPr/>
          <p:nvPr/>
        </p:nvCxnSpPr>
        <p:spPr>
          <a:xfrm>
            <a:off x="7984120" y="2493134"/>
            <a:ext cx="1264032" cy="1039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744CEC8-1DE7-4C85-B90E-86655D84EA74}"/>
              </a:ext>
            </a:extLst>
          </p:cNvPr>
          <p:cNvCxnSpPr/>
          <p:nvPr/>
        </p:nvCxnSpPr>
        <p:spPr>
          <a:xfrm flipV="1">
            <a:off x="7984119" y="1929610"/>
            <a:ext cx="358566" cy="56352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6DCE02D-016E-458E-9B3C-C55CC0E9907B}"/>
                  </a:ext>
                </a:extLst>
              </p:cNvPr>
              <p:cNvSpPr txBox="1"/>
              <p:nvPr/>
            </p:nvSpPr>
            <p:spPr>
              <a:xfrm>
                <a:off x="9107935" y="2479202"/>
                <a:ext cx="201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6DCE02D-016E-458E-9B3C-C55CC0E99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935" y="2479202"/>
                <a:ext cx="201978" cy="276999"/>
              </a:xfrm>
              <a:prstGeom prst="rect">
                <a:avLst/>
              </a:prstGeom>
              <a:blipFill>
                <a:blip r:embed="rId13"/>
                <a:stretch>
                  <a:fillRect l="-18182" r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C0BED0C-165A-4603-B913-7BF6CAE07CBD}"/>
                  </a:ext>
                </a:extLst>
              </p:cNvPr>
              <p:cNvSpPr txBox="1"/>
              <p:nvPr/>
            </p:nvSpPr>
            <p:spPr>
              <a:xfrm>
                <a:off x="8716791" y="1686944"/>
                <a:ext cx="7991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C0BED0C-165A-4603-B913-7BF6CAE07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791" y="1686944"/>
                <a:ext cx="799130" cy="369332"/>
              </a:xfrm>
              <a:prstGeom prst="rect">
                <a:avLst/>
              </a:prstGeom>
              <a:blipFill>
                <a:blip r:embed="rId14"/>
                <a:stretch>
                  <a:fillRect l="-13740" r="-1297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2A48F54-2994-4439-8007-897E27A4FB25}"/>
              </a:ext>
            </a:extLst>
          </p:cNvPr>
          <p:cNvCxnSpPr/>
          <p:nvPr/>
        </p:nvCxnSpPr>
        <p:spPr>
          <a:xfrm flipH="1">
            <a:off x="8514223" y="2076955"/>
            <a:ext cx="482457" cy="18608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182212" y="2984623"/>
            <a:ext cx="86818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zoom-in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32456" y="1274105"/>
            <a:ext cx="86177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 pose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376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0437F366-90EB-4160-AC2D-45CAC7CA7EE2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3356850" y="3028673"/>
            <a:ext cx="2831952" cy="1693474"/>
          </a:xfrm>
          <a:prstGeom prst="bentConnector2">
            <a:avLst/>
          </a:prstGeom>
          <a:noFill/>
          <a:ln w="50800" cap="flat">
            <a:solidFill>
              <a:schemeClr val="accent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Disentangled CNN Architecture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C423F-E005-431E-B019-907C52D106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00" r="10000"/>
          <a:stretch/>
        </p:blipFill>
        <p:spPr>
          <a:xfrm>
            <a:off x="1061542" y="1458769"/>
            <a:ext cx="1440000" cy="144000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24E1D4F-D978-451E-B0C0-195837C9705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36059" y="1452841"/>
          <a:ext cx="144000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" name="Image" r:id="rId7" imgW="2437920" imgH="2437920" progId="Photoshop.Image.18">
                  <p:embed/>
                </p:oleObj>
              </mc:Choice>
              <mc:Fallback>
                <p:oleObj name="Image" r:id="rId7" imgW="2437920" imgH="2437920" progId="Photoshop.Image.18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24E1D4F-D978-451E-B0C0-195837C97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36059" y="1452841"/>
                        <a:ext cx="1440000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4F7FBDF-92FF-4ECC-9B90-407DE5E49BEA}"/>
              </a:ext>
            </a:extLst>
          </p:cNvPr>
          <p:cNvSpPr/>
          <p:nvPr/>
        </p:nvSpPr>
        <p:spPr>
          <a:xfrm>
            <a:off x="2781485" y="1726850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09B9E8-938E-4799-A99C-F228AA4C11FB}"/>
              </a:ext>
            </a:extLst>
          </p:cNvPr>
          <p:cNvSpPr/>
          <p:nvPr/>
        </p:nvSpPr>
        <p:spPr>
          <a:xfrm>
            <a:off x="3155121" y="1909728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C4905C-F2E7-4619-8F6F-8756560D33E9}"/>
              </a:ext>
            </a:extLst>
          </p:cNvPr>
          <p:cNvSpPr/>
          <p:nvPr/>
        </p:nvSpPr>
        <p:spPr>
          <a:xfrm>
            <a:off x="4183973" y="1726850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58A412-5490-435B-8BA5-81C9BB91F2F4}"/>
              </a:ext>
            </a:extLst>
          </p:cNvPr>
          <p:cNvSpPr/>
          <p:nvPr/>
        </p:nvSpPr>
        <p:spPr>
          <a:xfrm>
            <a:off x="3790017" y="1909728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18C9B-000C-4FD9-90C3-FA433F9AC477}"/>
              </a:ext>
            </a:extLst>
          </p:cNvPr>
          <p:cNvSpPr txBox="1"/>
          <p:nvPr/>
        </p:nvSpPr>
        <p:spPr>
          <a:xfrm>
            <a:off x="3484406" y="1989441"/>
            <a:ext cx="25583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8A3CD3-D86A-4E71-81A2-E94E177C72D5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2501542" y="2178769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B7CBBB-8870-4EA9-B6A4-EFF27B3356B1}"/>
              </a:ext>
            </a:extLst>
          </p:cNvPr>
          <p:cNvCxnSpPr/>
          <p:nvPr/>
        </p:nvCxnSpPr>
        <p:spPr>
          <a:xfrm>
            <a:off x="4456116" y="2172841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8AA291-65A9-49B9-9431-B58DF2FF0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92" y="3100198"/>
            <a:ext cx="1440000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70ADD-9DAA-4807-9CB3-1B6A164F2F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9" y="3106010"/>
            <a:ext cx="1440000" cy="144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9766F45-EDBD-4825-99C6-63F3BCE42243}"/>
              </a:ext>
            </a:extLst>
          </p:cNvPr>
          <p:cNvSpPr/>
          <p:nvPr/>
        </p:nvSpPr>
        <p:spPr>
          <a:xfrm>
            <a:off x="2764035" y="3368279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8A7803-4643-497E-A7DC-5147F66DDFE5}"/>
              </a:ext>
            </a:extLst>
          </p:cNvPr>
          <p:cNvSpPr/>
          <p:nvPr/>
        </p:nvSpPr>
        <p:spPr>
          <a:xfrm>
            <a:off x="3137671" y="3551157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B0EB9D-D3CA-4B4F-8C67-55F016AB9877}"/>
              </a:ext>
            </a:extLst>
          </p:cNvPr>
          <p:cNvSpPr/>
          <p:nvPr/>
        </p:nvSpPr>
        <p:spPr>
          <a:xfrm>
            <a:off x="4166523" y="3368279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4C5FED-27A8-4ED8-A7BD-C28A98606E28}"/>
              </a:ext>
            </a:extLst>
          </p:cNvPr>
          <p:cNvSpPr/>
          <p:nvPr/>
        </p:nvSpPr>
        <p:spPr>
          <a:xfrm>
            <a:off x="3791229" y="3551157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6109E6-20BB-41A4-B3F1-F5B16954EC10}"/>
              </a:ext>
            </a:extLst>
          </p:cNvPr>
          <p:cNvSpPr txBox="1"/>
          <p:nvPr/>
        </p:nvSpPr>
        <p:spPr>
          <a:xfrm>
            <a:off x="3466956" y="3630870"/>
            <a:ext cx="25583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D67945-04D6-476C-A57A-336616886E94}"/>
              </a:ext>
            </a:extLst>
          </p:cNvPr>
          <p:cNvCxnSpPr>
            <a:endCxn id="20" idx="1"/>
          </p:cNvCxnSpPr>
          <p:nvPr/>
        </p:nvCxnSpPr>
        <p:spPr>
          <a:xfrm>
            <a:off x="2484092" y="3820198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1DCF9D-9470-4704-89AC-4738B156E0DA}"/>
              </a:ext>
            </a:extLst>
          </p:cNvPr>
          <p:cNvCxnSpPr/>
          <p:nvPr/>
        </p:nvCxnSpPr>
        <p:spPr>
          <a:xfrm>
            <a:off x="4438666" y="3814270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D1CAB12-727D-4D3B-9E1F-2923B701BBA0}"/>
              </a:ext>
            </a:extLst>
          </p:cNvPr>
          <p:cNvSpPr/>
          <p:nvPr/>
        </p:nvSpPr>
        <p:spPr>
          <a:xfrm>
            <a:off x="7402161" y="1193110"/>
            <a:ext cx="2356395" cy="24172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DB3781-8276-4E3B-9CE4-1DCDAE6C70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03" b="81336" l="41263" r="585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33" t="17635" r="40772" b="17393"/>
          <a:stretch/>
        </p:blipFill>
        <p:spPr>
          <a:xfrm>
            <a:off x="7266853" y="3897677"/>
            <a:ext cx="1858653" cy="2586466"/>
          </a:xfrm>
          <a:prstGeom prst="rect">
            <a:avLst/>
          </a:prstGeom>
        </p:spPr>
      </p:pic>
      <p:sp>
        <p:nvSpPr>
          <p:cNvPr id="32" name="Block Arc 31">
            <a:extLst>
              <a:ext uri="{FF2B5EF4-FFF2-40B4-BE49-F238E27FC236}">
                <a16:creationId xmlns:a16="http://schemas.microsoft.com/office/drawing/2014/main" id="{611F232C-2446-4251-8C61-48A119E30028}"/>
              </a:ext>
            </a:extLst>
          </p:cNvPr>
          <p:cNvSpPr/>
          <p:nvPr/>
        </p:nvSpPr>
        <p:spPr>
          <a:xfrm rot="10800000">
            <a:off x="7729094" y="2379878"/>
            <a:ext cx="1447800" cy="98128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D662F7-80DF-4F6B-ACB0-1751783B3831}"/>
              </a:ext>
            </a:extLst>
          </p:cNvPr>
          <p:cNvSpPr/>
          <p:nvPr/>
        </p:nvSpPr>
        <p:spPr>
          <a:xfrm>
            <a:off x="8011216" y="2582155"/>
            <a:ext cx="871156" cy="183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1AD4457-94FC-42E5-9671-2384B04406A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7455" r="17762" b="11461"/>
          <a:stretch/>
        </p:blipFill>
        <p:spPr>
          <a:xfrm rot="16200000" flipH="1" flipV="1">
            <a:off x="8111584" y="1809077"/>
            <a:ext cx="936077" cy="962388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D4FADA-5D55-48AF-A2D3-ED9DB9C28EF5}"/>
              </a:ext>
            </a:extLst>
          </p:cNvPr>
          <p:cNvCxnSpPr>
            <a:cxnSpLocks/>
          </p:cNvCxnSpPr>
          <p:nvPr/>
        </p:nvCxnSpPr>
        <p:spPr>
          <a:xfrm flipH="1">
            <a:off x="7396171" y="3361165"/>
            <a:ext cx="929824" cy="2440195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107C90-3517-4233-BE71-8658EC5D7A73}"/>
              </a:ext>
            </a:extLst>
          </p:cNvPr>
          <p:cNvCxnSpPr/>
          <p:nvPr/>
        </p:nvCxnSpPr>
        <p:spPr>
          <a:xfrm flipV="1">
            <a:off x="8330571" y="2307795"/>
            <a:ext cx="203768" cy="1053371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136D6E-1C97-437F-9A44-2B47000D99CB}"/>
              </a:ext>
            </a:extLst>
          </p:cNvPr>
          <p:cNvCxnSpPr>
            <a:cxnSpLocks/>
          </p:cNvCxnSpPr>
          <p:nvPr/>
        </p:nvCxnSpPr>
        <p:spPr>
          <a:xfrm flipH="1" flipV="1">
            <a:off x="8652928" y="3348070"/>
            <a:ext cx="265207" cy="752794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DDABA6A-2FE0-4A4F-8B72-F11D6DF3F12B}"/>
              </a:ext>
            </a:extLst>
          </p:cNvPr>
          <p:cNvCxnSpPr>
            <a:cxnSpLocks/>
          </p:cNvCxnSpPr>
          <p:nvPr/>
        </p:nvCxnSpPr>
        <p:spPr>
          <a:xfrm>
            <a:off x="8325197" y="2411992"/>
            <a:ext cx="334095" cy="936077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DBB6EE5-1301-4201-A41D-99F2A9F52600}"/>
              </a:ext>
            </a:extLst>
          </p:cNvPr>
          <p:cNvSpPr/>
          <p:nvPr/>
        </p:nvSpPr>
        <p:spPr>
          <a:xfrm>
            <a:off x="7534750" y="1223481"/>
            <a:ext cx="2162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Fisheye camera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8DF0F6D-BF52-4B07-B34D-7E36DC1AF94E}"/>
                  </a:ext>
                </a:extLst>
              </p:cNvPr>
              <p:cNvSpPr txBox="1"/>
              <p:nvPr/>
            </p:nvSpPr>
            <p:spPr>
              <a:xfrm>
                <a:off x="8056550" y="1835919"/>
                <a:ext cx="190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8DF0F6D-BF52-4B07-B34D-7E36DC1AF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50" y="1835919"/>
                <a:ext cx="190757" cy="276999"/>
              </a:xfrm>
              <a:prstGeom prst="rect">
                <a:avLst/>
              </a:prstGeom>
              <a:blipFill>
                <a:blip r:embed="rId14"/>
                <a:stretch>
                  <a:fillRect l="-19355" r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4859272-BD42-4608-B5A7-B1D9A472F324}"/>
              </a:ext>
            </a:extLst>
          </p:cNvPr>
          <p:cNvCxnSpPr/>
          <p:nvPr/>
        </p:nvCxnSpPr>
        <p:spPr>
          <a:xfrm>
            <a:off x="7984120" y="2493134"/>
            <a:ext cx="1264032" cy="1039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44CEC8-1DE7-4C85-B90E-86655D84EA74}"/>
              </a:ext>
            </a:extLst>
          </p:cNvPr>
          <p:cNvCxnSpPr/>
          <p:nvPr/>
        </p:nvCxnSpPr>
        <p:spPr>
          <a:xfrm flipV="1">
            <a:off x="7984119" y="1929610"/>
            <a:ext cx="358566" cy="56352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6DCE02D-016E-458E-9B3C-C55CC0E9907B}"/>
                  </a:ext>
                </a:extLst>
              </p:cNvPr>
              <p:cNvSpPr txBox="1"/>
              <p:nvPr/>
            </p:nvSpPr>
            <p:spPr>
              <a:xfrm>
                <a:off x="9107935" y="2479202"/>
                <a:ext cx="201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6DCE02D-016E-458E-9B3C-C55CC0E99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935" y="2479202"/>
                <a:ext cx="201978" cy="276999"/>
              </a:xfrm>
              <a:prstGeom prst="rect">
                <a:avLst/>
              </a:prstGeom>
              <a:blipFill>
                <a:blip r:embed="rId15"/>
                <a:stretch>
                  <a:fillRect l="-18182" r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C0BED0C-165A-4603-B913-7BF6CAE07CBD}"/>
                  </a:ext>
                </a:extLst>
              </p:cNvPr>
              <p:cNvSpPr txBox="1"/>
              <p:nvPr/>
            </p:nvSpPr>
            <p:spPr>
              <a:xfrm>
                <a:off x="8716791" y="1686944"/>
                <a:ext cx="7991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C0BED0C-165A-4603-B913-7BF6CAE07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791" y="1686944"/>
                <a:ext cx="799130" cy="369332"/>
              </a:xfrm>
              <a:prstGeom prst="rect">
                <a:avLst/>
              </a:prstGeom>
              <a:blipFill>
                <a:blip r:embed="rId16"/>
                <a:stretch>
                  <a:fillRect l="-13740" r="-12977" b="-3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2A48F54-2994-4439-8007-897E27A4FB25}"/>
              </a:ext>
            </a:extLst>
          </p:cNvPr>
          <p:cNvCxnSpPr/>
          <p:nvPr/>
        </p:nvCxnSpPr>
        <p:spPr>
          <a:xfrm flipH="1">
            <a:off x="8514223" y="2076955"/>
            <a:ext cx="482457" cy="18608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28388CB2-BCDE-4E37-9F44-2D4DECA416F6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6158609" y="2178769"/>
            <a:ext cx="622641" cy="1647241"/>
          </a:xfrm>
          <a:prstGeom prst="bentConnector2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645D10-8852-416F-9AAE-234D06C456A1}"/>
              </a:ext>
            </a:extLst>
          </p:cNvPr>
          <p:cNvCxnSpPr/>
          <p:nvPr/>
        </p:nvCxnSpPr>
        <p:spPr>
          <a:xfrm>
            <a:off x="6158609" y="2178769"/>
            <a:ext cx="1897941" cy="0"/>
          </a:xfrm>
          <a:prstGeom prst="straightConnector1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  <a:headEnd type="none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CAC2D84C-A0D3-4500-BB1C-1440AA738210}"/>
              </a:ext>
            </a:extLst>
          </p:cNvPr>
          <p:cNvSpPr/>
          <p:nvPr/>
        </p:nvSpPr>
        <p:spPr>
          <a:xfrm>
            <a:off x="6622095" y="2046315"/>
            <a:ext cx="312454" cy="312454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F98B687-D81F-40C3-B981-D0981593314F}"/>
              </a:ext>
            </a:extLst>
          </p:cNvPr>
          <p:cNvSpPr txBox="1"/>
          <p:nvPr/>
        </p:nvSpPr>
        <p:spPr>
          <a:xfrm>
            <a:off x="6632494" y="1896120"/>
            <a:ext cx="29751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+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7E2F23B-3FF0-45E6-AF60-DC2DD61D8CDE}"/>
              </a:ext>
            </a:extLst>
          </p:cNvPr>
          <p:cNvSpPr/>
          <p:nvPr/>
        </p:nvSpPr>
        <p:spPr>
          <a:xfrm>
            <a:off x="6931259" y="5003200"/>
            <a:ext cx="929824" cy="579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5B397FD-E9B9-46D6-B84A-02340FA7C013}"/>
              </a:ext>
            </a:extLst>
          </p:cNvPr>
          <p:cNvCxnSpPr>
            <a:cxnSpLocks/>
          </p:cNvCxnSpPr>
          <p:nvPr/>
        </p:nvCxnSpPr>
        <p:spPr>
          <a:xfrm>
            <a:off x="5909420" y="5291386"/>
            <a:ext cx="1357433" cy="14914"/>
          </a:xfrm>
          <a:prstGeom prst="straightConnector1">
            <a:avLst/>
          </a:prstGeom>
          <a:noFill/>
          <a:ln w="50800" cap="flat">
            <a:solidFill>
              <a:schemeClr val="accent1">
                <a:lumMod val="50000"/>
              </a:schemeClr>
            </a:solidFill>
            <a:prstDash val="solid"/>
            <a:round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7D4AD6A1-A1C9-4821-9319-B984BFA2E9F4}"/>
              </a:ext>
            </a:extLst>
          </p:cNvPr>
          <p:cNvSpPr/>
          <p:nvPr/>
        </p:nvSpPr>
        <p:spPr>
          <a:xfrm>
            <a:off x="5148752" y="4927921"/>
            <a:ext cx="289857" cy="7269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F0C548A-E1E8-481E-989C-77924F799646}"/>
              </a:ext>
            </a:extLst>
          </p:cNvPr>
          <p:cNvSpPr/>
          <p:nvPr/>
        </p:nvSpPr>
        <p:spPr>
          <a:xfrm>
            <a:off x="5619563" y="4927921"/>
            <a:ext cx="289857" cy="7269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367013" y="4586740"/>
            <a:ext cx="244072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en-US" dirty="0"/>
              <a:t>joint-to-camera distance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82212" y="2984623"/>
            <a:ext cx="868182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zoom-in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32456" y="1274105"/>
            <a:ext cx="86177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 pose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240334" y="4100864"/>
            <a:ext cx="2520394" cy="1989563"/>
            <a:chOff x="9240334" y="4100864"/>
            <a:chExt cx="2520394" cy="1989563"/>
          </a:xfrm>
        </p:grpSpPr>
        <p:grpSp>
          <p:nvGrpSpPr>
            <p:cNvPr id="28" name="Group 27"/>
            <p:cNvGrpSpPr/>
            <p:nvPr/>
          </p:nvGrpSpPr>
          <p:grpSpPr>
            <a:xfrm>
              <a:off x="9240334" y="4100864"/>
              <a:ext cx="2520394" cy="1989563"/>
              <a:chOff x="9125506" y="3759071"/>
              <a:chExt cx="2520394" cy="1989563"/>
            </a:xfrm>
          </p:grpSpPr>
          <p:sp>
            <p:nvSpPr>
              <p:cNvPr id="61" name="Rectangle: Rounded Corners 54">
                <a:extLst>
                  <a:ext uri="{FF2B5EF4-FFF2-40B4-BE49-F238E27FC236}">
                    <a16:creationId xmlns:a16="http://schemas.microsoft.com/office/drawing/2014/main" id="{F5F9E4A8-D0E1-43A2-8951-28E4B02BC040}"/>
                  </a:ext>
                </a:extLst>
              </p:cNvPr>
              <p:cNvSpPr/>
              <p:nvPr/>
            </p:nvSpPr>
            <p:spPr>
              <a:xfrm>
                <a:off x="9125506" y="3759071"/>
                <a:ext cx="2520394" cy="1989563"/>
              </a:xfrm>
              <a:prstGeom prst="roundRect">
                <a:avLst>
                  <a:gd name="adj" fmla="val 10843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1" i="0" u="none" strike="noStrike" cap="none" spc="0" normalizeH="0" baseline="0">
                  <a:ln>
                    <a:noFill/>
                  </a:ln>
                  <a:solidFill>
                    <a:srgbClr val="050505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4634" y="4237226"/>
                <a:ext cx="1991003" cy="6322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9913" y="5097630"/>
                <a:ext cx="2191901" cy="438803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>
            <a:xfrm>
              <a:off x="9667031" y="4137673"/>
              <a:ext cx="17732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3D joint position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8695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11"/>
          <a:stretch/>
        </p:blipFill>
        <p:spPr>
          <a:xfrm>
            <a:off x="6540922" y="1842203"/>
            <a:ext cx="3938026" cy="39468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99984" y="5753387"/>
            <a:ext cx="3619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0" dirty="0"/>
              <a:t>Our synthetic training data</a:t>
            </a:r>
          </a:p>
        </p:txBody>
      </p:sp>
      <p:sp>
        <p:nvSpPr>
          <p:cNvPr id="5" name="Right Arrow 4"/>
          <p:cNvSpPr/>
          <p:nvPr/>
        </p:nvSpPr>
        <p:spPr>
          <a:xfrm>
            <a:off x="5505340" y="3534960"/>
            <a:ext cx="789763" cy="753535"/>
          </a:xfrm>
          <a:prstGeom prst="rightArrow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1762" y="3396425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dirty="0"/>
              <a:t>SMPL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44E85-CE73-40BC-BB99-BEEEA1A877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4" t="19210" r="40123" b="28730"/>
          <a:stretch/>
        </p:blipFill>
        <p:spPr>
          <a:xfrm>
            <a:off x="1091762" y="3911728"/>
            <a:ext cx="1753270" cy="192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3B9517-04E8-489F-B76A-647871C6E418}"/>
              </a:ext>
            </a:extLst>
          </p:cNvPr>
          <p:cNvSpPr txBox="1"/>
          <p:nvPr/>
        </p:nvSpPr>
        <p:spPr>
          <a:xfrm>
            <a:off x="1129866" y="5789012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dirty="0"/>
              <a:t>mocap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E673E-129A-4217-BA20-9079C78BD1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r="10762"/>
          <a:stretch/>
        </p:blipFill>
        <p:spPr>
          <a:xfrm>
            <a:off x="3170188" y="3996062"/>
            <a:ext cx="1787976" cy="1766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DE9BAA-2A36-4D50-B0CA-136F13E74B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29" y="1803212"/>
            <a:ext cx="1604099" cy="1625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EBB60-9A05-46DE-987C-E68C50B369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23239" r="41020" b="14919"/>
          <a:stretch/>
        </p:blipFill>
        <p:spPr>
          <a:xfrm>
            <a:off x="1166347" y="1809931"/>
            <a:ext cx="1604099" cy="16656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4504A1-5EBC-4DDD-9A21-E59F0011D7DA}"/>
              </a:ext>
            </a:extLst>
          </p:cNvPr>
          <p:cNvSpPr txBox="1"/>
          <p:nvPr/>
        </p:nvSpPr>
        <p:spPr>
          <a:xfrm>
            <a:off x="3527028" y="3429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dirty="0"/>
              <a:t>texture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E2AC5B-56C3-49E0-B935-3C42A2C63C1F}"/>
              </a:ext>
            </a:extLst>
          </p:cNvPr>
          <p:cNvSpPr txBox="1"/>
          <p:nvPr/>
        </p:nvSpPr>
        <p:spPr>
          <a:xfrm>
            <a:off x="3245703" y="5819593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dirty="0"/>
              <a:t>background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099434-9A8B-4CF3-9FA9-1C168D49963F}"/>
              </a:ext>
            </a:extLst>
          </p:cNvPr>
          <p:cNvSpPr/>
          <p:nvPr/>
        </p:nvSpPr>
        <p:spPr>
          <a:xfrm>
            <a:off x="838200" y="1598340"/>
            <a:ext cx="4386943" cy="4682918"/>
          </a:xfrm>
          <a:prstGeom prst="roundRect">
            <a:avLst>
              <a:gd name="adj" fmla="val 8299"/>
            </a:avLst>
          </a:prstGeom>
          <a:noFill/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9D2F718-531C-4885-A60C-FE0C40F2E3A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90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E71F1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altLang="zh-CN" sz="3200" b="1" dirty="0">
                <a:solidFill>
                  <a:schemeClr val="tx1"/>
                </a:solidFill>
              </a:rPr>
              <a:t>Training Data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94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4" name="ground_tru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495" y="1181100"/>
            <a:ext cx="10001835" cy="50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31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Comparison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9" b="6022"/>
          <a:stretch/>
        </p:blipFill>
        <p:spPr>
          <a:xfrm>
            <a:off x="802480" y="1572530"/>
            <a:ext cx="10551320" cy="36266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15475" y="5318124"/>
            <a:ext cx="597275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Ours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2324" y="5179623"/>
            <a:ext cx="2738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solidFill>
                  <a:schemeClr val="tx1"/>
                </a:solidFill>
              </a:rPr>
              <a:t>Direct 3D pose </a:t>
            </a:r>
            <a:r>
              <a:rPr lang="en-US" altLang="zh-CN" b="0" dirty="0" smtClean="0">
                <a:solidFill>
                  <a:schemeClr val="tx1"/>
                </a:solidFill>
              </a:rPr>
              <a:t>regression</a:t>
            </a:r>
          </a:p>
          <a:p>
            <a:r>
              <a:rPr lang="en-US" b="0" dirty="0" smtClean="0">
                <a:solidFill>
                  <a:schemeClr val="tx1"/>
                </a:solidFill>
              </a:rPr>
              <a:t>using </a:t>
            </a:r>
            <a:r>
              <a:rPr lang="en-US" dirty="0" smtClean="0">
                <a:solidFill>
                  <a:schemeClr val="tx1"/>
                </a:solidFill>
              </a:rPr>
              <a:t>fully connected layer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26875" y="5179623"/>
            <a:ext cx="2624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solidFill>
                  <a:schemeClr val="tx1"/>
                </a:solidFill>
              </a:rPr>
              <a:t>Direct 3D pose </a:t>
            </a:r>
            <a:r>
              <a:rPr lang="en-US" altLang="zh-CN" b="0" dirty="0" smtClean="0">
                <a:solidFill>
                  <a:schemeClr val="tx1"/>
                </a:solidFill>
              </a:rPr>
              <a:t>regression</a:t>
            </a:r>
          </a:p>
          <a:p>
            <a:r>
              <a:rPr lang="en-US" b="0" dirty="0" smtClean="0">
                <a:solidFill>
                  <a:schemeClr val="tx1"/>
                </a:solidFill>
              </a:rPr>
              <a:t>using </a:t>
            </a:r>
            <a:r>
              <a:rPr lang="en-US" dirty="0" smtClean="0">
                <a:solidFill>
                  <a:schemeClr val="tx1"/>
                </a:solidFill>
              </a:rPr>
              <a:t>fully </a:t>
            </a:r>
            <a:r>
              <a:rPr lang="en-US" dirty="0" err="1" smtClean="0">
                <a:solidFill>
                  <a:schemeClr val="tx1"/>
                </a:solidFill>
              </a:rPr>
              <a:t>conv</a:t>
            </a:r>
            <a:r>
              <a:rPr lang="en-US" dirty="0" smtClean="0">
                <a:solidFill>
                  <a:schemeClr val="tx1"/>
                </a:solidFill>
              </a:rPr>
              <a:t> net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61612" y="5810940"/>
            <a:ext cx="1002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[3DV’17]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537994" y="5778674"/>
            <a:ext cx="896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[VNect]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2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8" t="46314" b="6881"/>
          <a:stretch/>
        </p:blipFill>
        <p:spPr>
          <a:xfrm>
            <a:off x="2096473" y="1635966"/>
            <a:ext cx="7567277" cy="3630168"/>
          </a:xfrm>
          <a:prstGeom prst="rect">
            <a:avLst/>
          </a:prstGeom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Comparison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9050" y="5217210"/>
            <a:ext cx="597275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Ours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9925" y="5217209"/>
            <a:ext cx="2017536" cy="400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Ours w/o zoom-in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86176" y="2619374"/>
            <a:ext cx="4429125" cy="831676"/>
            <a:chOff x="3686176" y="2619374"/>
            <a:chExt cx="4429125" cy="831676"/>
          </a:xfrm>
        </p:grpSpPr>
        <p:sp>
          <p:nvSpPr>
            <p:cNvPr id="3" name="Oval 2"/>
            <p:cNvSpPr/>
            <p:nvPr/>
          </p:nvSpPr>
          <p:spPr>
            <a:xfrm>
              <a:off x="3686176" y="2619375"/>
              <a:ext cx="704850" cy="8316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410451" y="2619374"/>
              <a:ext cx="704850" cy="831675"/>
            </a:xfrm>
            <a:prstGeom prst="ellipse">
              <a:avLst/>
            </a:prstGeom>
            <a:noFill/>
            <a:ln>
              <a:solidFill>
                <a:srgbClr val="6ADF4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774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Comparison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947983"/>
              </p:ext>
            </p:extLst>
          </p:nvPr>
        </p:nvGraphicFramePr>
        <p:xfrm>
          <a:off x="3091724" y="2639111"/>
          <a:ext cx="6957346" cy="1981200"/>
        </p:xfrm>
        <a:graphic>
          <a:graphicData uri="http://schemas.openxmlformats.org/drawingml/2006/table">
            <a:tbl>
              <a:tblPr firstRow="1" bandRow="1"/>
              <a:tblGrid>
                <a:gridCol w="270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4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Method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Indoor MJE (mm)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Outdoor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dirty="0" smtClean="0"/>
                        <a:t>MJE</a:t>
                      </a:r>
                      <a:r>
                        <a:rPr lang="en-US" sz="2000" b="0" baseline="0" dirty="0" smtClean="0"/>
                        <a:t> (mm)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3DV’17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76.2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92.4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err="1" smtClean="0"/>
                        <a:t>VNect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97.8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113.7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Ours w/o zoom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70.1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87.3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1" dirty="0" smtClean="0"/>
                        <a:t>Ours</a:t>
                      </a:r>
                      <a:endParaRPr 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 smtClean="0"/>
                        <a:t>61.3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 smtClean="0"/>
                        <a:t>80.6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25798" y="1723205"/>
            <a:ext cx="7814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3D </a:t>
            </a:r>
            <a:r>
              <a:rPr lang="en-US" sz="2400" dirty="0" smtClean="0"/>
              <a:t>pose estimation comparison in mean joint position error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17545" y="3251052"/>
            <a:ext cx="98359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Direct 3D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4646" y="3876203"/>
            <a:ext cx="103649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2D+depth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3445" y="4250983"/>
            <a:ext cx="167769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2D+depth+zoom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" name="Elbow Connector 5"/>
          <p:cNvCxnSpPr>
            <a:stCxn id="3" idx="3"/>
          </p:cNvCxnSpPr>
          <p:nvPr/>
        </p:nvCxnSpPr>
        <p:spPr>
          <a:xfrm flipV="1">
            <a:off x="2701144" y="3251052"/>
            <a:ext cx="390580" cy="18466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3" idx="3"/>
            <a:endCxn id="5" idx="1"/>
          </p:cNvCxnSpPr>
          <p:nvPr/>
        </p:nvCxnSpPr>
        <p:spPr>
          <a:xfrm>
            <a:off x="2701144" y="3435716"/>
            <a:ext cx="390580" cy="19399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2701144" y="4060867"/>
            <a:ext cx="3905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</p:cNvCxnSpPr>
          <p:nvPr/>
        </p:nvCxnSpPr>
        <p:spPr>
          <a:xfrm>
            <a:off x="2701144" y="4435647"/>
            <a:ext cx="3905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87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Comparison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417889"/>
              </p:ext>
            </p:extLst>
          </p:nvPr>
        </p:nvGraphicFramePr>
        <p:xfrm>
          <a:off x="3091724" y="2639111"/>
          <a:ext cx="6957346" cy="1981200"/>
        </p:xfrm>
        <a:graphic>
          <a:graphicData uri="http://schemas.openxmlformats.org/drawingml/2006/table">
            <a:tbl>
              <a:tblPr firstRow="1" bandRow="1"/>
              <a:tblGrid>
                <a:gridCol w="270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4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Method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Indoor MJE (mm)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Outdoor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dirty="0" smtClean="0"/>
                        <a:t>MJE</a:t>
                      </a:r>
                      <a:r>
                        <a:rPr lang="en-US" sz="2000" b="0" baseline="0" dirty="0" smtClean="0"/>
                        <a:t> (mm)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3DV’17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76.2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92.4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err="1" smtClean="0"/>
                        <a:t>VNect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97.8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113.7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Ours w/o zoom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DF41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70.1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DF41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87.3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D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1" dirty="0" smtClean="0"/>
                        <a:t>Ours</a:t>
                      </a:r>
                      <a:endParaRPr 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 smtClean="0"/>
                        <a:t>61.3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 smtClean="0"/>
                        <a:t>80.6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25798" y="1723205"/>
            <a:ext cx="7814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3D </a:t>
            </a:r>
            <a:r>
              <a:rPr lang="en-US" sz="2400" dirty="0" smtClean="0"/>
              <a:t>pose estimation comparison in mean joint position error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17545" y="3251052"/>
            <a:ext cx="98359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Direct 3D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4646" y="3876203"/>
            <a:ext cx="103649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2D+depth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3445" y="4250983"/>
            <a:ext cx="167769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2D+depth+zoom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" name="Elbow Connector 5"/>
          <p:cNvCxnSpPr>
            <a:stCxn id="3" idx="3"/>
          </p:cNvCxnSpPr>
          <p:nvPr/>
        </p:nvCxnSpPr>
        <p:spPr>
          <a:xfrm flipV="1">
            <a:off x="2701144" y="3251052"/>
            <a:ext cx="390580" cy="18466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3" idx="3"/>
            <a:endCxn id="5" idx="1"/>
          </p:cNvCxnSpPr>
          <p:nvPr/>
        </p:nvCxnSpPr>
        <p:spPr>
          <a:xfrm>
            <a:off x="2701144" y="3435716"/>
            <a:ext cx="390580" cy="19399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2701144" y="4060867"/>
            <a:ext cx="3905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</p:cNvCxnSpPr>
          <p:nvPr/>
        </p:nvCxnSpPr>
        <p:spPr>
          <a:xfrm>
            <a:off x="2701144" y="4435647"/>
            <a:ext cx="3905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80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Comparison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896095"/>
              </p:ext>
            </p:extLst>
          </p:nvPr>
        </p:nvGraphicFramePr>
        <p:xfrm>
          <a:off x="3091724" y="2639111"/>
          <a:ext cx="6957346" cy="1981200"/>
        </p:xfrm>
        <a:graphic>
          <a:graphicData uri="http://schemas.openxmlformats.org/drawingml/2006/table">
            <a:tbl>
              <a:tblPr firstRow="1" bandRow="1"/>
              <a:tblGrid>
                <a:gridCol w="270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4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Method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Indoor MJE (mm)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Outdoor</a:t>
                      </a:r>
                      <a:r>
                        <a:rPr lang="en-US" sz="2000" b="0" baseline="0" dirty="0" smtClean="0"/>
                        <a:t> </a:t>
                      </a:r>
                      <a:r>
                        <a:rPr lang="en-US" sz="2000" b="0" dirty="0" smtClean="0"/>
                        <a:t>MJE</a:t>
                      </a:r>
                      <a:r>
                        <a:rPr lang="en-US" sz="2000" b="0" baseline="0" dirty="0" smtClean="0"/>
                        <a:t> (mm)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3DV’17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76.2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92.4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err="1" smtClean="0"/>
                        <a:t>VNect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97.8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113.7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0" dirty="0" smtClean="0"/>
                        <a:t>Ours w/o zoom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70.1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/>
                        <a:t>87.3</a:t>
                      </a:r>
                      <a:endParaRPr lang="en-US" sz="2000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l"/>
                      <a:r>
                        <a:rPr lang="en-US" sz="2000" b="1" dirty="0" smtClean="0"/>
                        <a:t>Ours</a:t>
                      </a:r>
                      <a:endParaRPr lang="en-US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DF41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 smtClean="0"/>
                        <a:t>61.3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DF41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1pPr>
                      <a:lvl2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2pPr>
                      <a:lvl3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3pPr>
                      <a:lvl4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4pPr>
                      <a:lvl5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5pPr>
                      <a:lvl6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6pPr>
                      <a:lvl7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7pPr>
                      <a:lvl8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8pPr>
                      <a:lvl9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/>
                          <a:sym typeface="Calibri"/>
                        </a:defRPr>
                      </a:lvl9pPr>
                    </a:lstStyle>
                    <a:p>
                      <a:pPr algn="r"/>
                      <a:r>
                        <a:rPr lang="en-US" sz="2000" b="1" dirty="0" smtClean="0"/>
                        <a:t>80.6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DF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25798" y="1723205"/>
            <a:ext cx="7814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3D </a:t>
            </a:r>
            <a:r>
              <a:rPr lang="en-US" sz="2400" dirty="0" smtClean="0"/>
              <a:t>pose estimation comparison in mean joint position error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17545" y="3251052"/>
            <a:ext cx="98359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Direct 3D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4646" y="3876203"/>
            <a:ext cx="1036498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2D+depth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3445" y="4250983"/>
            <a:ext cx="167769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2D+depth+zoom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6" name="Elbow Connector 5"/>
          <p:cNvCxnSpPr>
            <a:stCxn id="3" idx="3"/>
          </p:cNvCxnSpPr>
          <p:nvPr/>
        </p:nvCxnSpPr>
        <p:spPr>
          <a:xfrm flipV="1">
            <a:off x="2701144" y="3251052"/>
            <a:ext cx="390580" cy="18466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3" idx="3"/>
            <a:endCxn id="5" idx="1"/>
          </p:cNvCxnSpPr>
          <p:nvPr/>
        </p:nvCxnSpPr>
        <p:spPr>
          <a:xfrm>
            <a:off x="2701144" y="3435716"/>
            <a:ext cx="390580" cy="19399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2701144" y="4060867"/>
            <a:ext cx="3905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</p:cNvCxnSpPr>
          <p:nvPr/>
        </p:nvCxnSpPr>
        <p:spPr>
          <a:xfrm>
            <a:off x="2701144" y="4435647"/>
            <a:ext cx="3905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985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Results on Daily Activities: Office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5" name="offic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548" end="1402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825" y="1243679"/>
            <a:ext cx="9674351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7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b="1" dirty="0">
                <a:solidFill>
                  <a:schemeClr val="tx1"/>
                </a:solidFill>
              </a:rPr>
              <a:t>Problem &amp; Motivation</a:t>
            </a:r>
          </a:p>
        </p:txBody>
      </p:sp>
      <p:sp>
        <p:nvSpPr>
          <p:cNvPr id="39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0" y="1396417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Outside-in </a:t>
            </a:r>
            <a:r>
              <a:rPr lang="en-US" dirty="0" err="1"/>
              <a:t>mocap</a:t>
            </a:r>
            <a:r>
              <a:rPr lang="en-US" dirty="0"/>
              <a:t>: </a:t>
            </a:r>
            <a:r>
              <a:rPr lang="en-US" b="1" dirty="0"/>
              <a:t>limited recording </a:t>
            </a:r>
            <a:r>
              <a:rPr lang="en-US" b="1" dirty="0" smtClean="0"/>
              <a:t>volume, space requirement</a:t>
            </a:r>
            <a:endParaRPr lang="en-US" b="1" dirty="0"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41310"/>
            <a:ext cx="5422817" cy="299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8906" y="4903017"/>
            <a:ext cx="275652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Multi-camera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 </a:t>
            </a:r>
            <a:r>
              <a:rPr kumimoji="0" lang="en-US" sz="2400" b="0" i="0" u="none" strike="noStrike" cap="none" spc="0" normalizeH="0" dirty="0" err="1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mocap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1454" y="4907345"/>
            <a:ext cx="2465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/>
              <a:t>Monocular </a:t>
            </a:r>
            <a:r>
              <a:rPr lang="en-US" sz="2400" b="0" dirty="0" err="1"/>
              <a:t>mocap</a:t>
            </a:r>
            <a:endParaRPr lang="en-US" sz="2400" b="0" dirty="0"/>
          </a:p>
        </p:txBody>
      </p:sp>
      <p:pic>
        <p:nvPicPr>
          <p:cNvPr id="12" name="Picture 2" descr="http://people.mpi-inf.mpg.de/~wxu/content/vnec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32" y="2355452"/>
            <a:ext cx="3511207" cy="240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logitech webc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6366" y="4211136"/>
            <a:ext cx="1214028" cy="518974"/>
          </a:xfrm>
          <a:prstGeom prst="rect">
            <a:avLst/>
          </a:prstGeom>
          <a:ln>
            <a:noFill/>
          </a:ln>
          <a:effectLst>
            <a:glow rad="584200">
              <a:schemeClr val="bg1">
                <a:alpha val="29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397" y="5753917"/>
            <a:ext cx="8601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[Gall et al. 2010], [</a:t>
            </a:r>
            <a:r>
              <a:rPr lang="en-U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Joo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2015], [</a:t>
            </a:r>
            <a:r>
              <a:rPr lang="en-U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Sigal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2010], [Stoll et al. 2011], [</a:t>
            </a:r>
            <a:r>
              <a:rPr lang="en-U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Moeslund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2011], [</a:t>
            </a:r>
            <a:r>
              <a:rPr lang="en-U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Pavlakos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2016], [</a:t>
            </a:r>
            <a:r>
              <a:rPr lang="en-U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Tekin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2016], [</a:t>
            </a:r>
            <a:r>
              <a:rPr lang="en-U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Yasin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2016], [Wei &amp; Chai 2010], [</a:t>
            </a:r>
            <a:r>
              <a:rPr lang="en-US" sz="16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Rogez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2017]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C17FE2-B013-4286-A4F2-5022F6C0BFE2}"/>
              </a:ext>
            </a:extLst>
          </p:cNvPr>
          <p:cNvSpPr/>
          <p:nvPr/>
        </p:nvSpPr>
        <p:spPr>
          <a:xfrm>
            <a:off x="8021447" y="5242224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[Mehta et al. 2017]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Results on Daily Activities</a:t>
            </a:r>
            <a:r>
              <a:rPr lang="en-US" sz="3200" b="1" dirty="0">
                <a:solidFill>
                  <a:schemeClr val="tx1"/>
                </a:solidFill>
              </a:rPr>
              <a:t>: </a:t>
            </a:r>
            <a:r>
              <a:rPr lang="en-US" sz="3200" b="1" dirty="0" smtClean="0">
                <a:solidFill>
                  <a:schemeClr val="tx1"/>
                </a:solidFill>
              </a:rPr>
              <a:t>Bicycling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5" name="bik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824" y="1308986"/>
            <a:ext cx="9674352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4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Results on Daily Activities: Sports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4" name="footbal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67" end="43304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3507" y="1255858"/>
            <a:ext cx="9664989" cy="48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2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Conclusion &amp; Potential Applications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522515" y="4386109"/>
            <a:ext cx="3442605" cy="1631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VR/AR: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Natural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 HCI with full body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Perception</a:t>
            </a:r>
            <a:r>
              <a:rPr kumimoji="0" lang="en-US" sz="2000" b="0" i="0" u="none" strike="noStrike" cap="none" spc="0" normalizeH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 of full body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0" dirty="0" smtClean="0"/>
              <a:t>Telepresence - </a:t>
            </a:r>
            <a:r>
              <a:rPr lang="en-US" sz="2000" b="0" dirty="0" err="1" smtClean="0"/>
              <a:t>Holoportation</a:t>
            </a:r>
            <a:endParaRPr kumimoji="0" lang="en-US" sz="2000" b="0" i="0" u="none" strike="noStrike" cap="none" spc="0" normalizeH="0" dirty="0" smtClean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0" baseline="0" dirty="0" smtClean="0"/>
              <a:t>…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30751" r="55695" b="34371"/>
          <a:stretch/>
        </p:blipFill>
        <p:spPr>
          <a:xfrm>
            <a:off x="423256" y="1750067"/>
            <a:ext cx="1669143" cy="76925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4367" y="1829426"/>
            <a:ext cx="3052139" cy="3880118"/>
            <a:chOff x="4724367" y="1829426"/>
            <a:chExt cx="3052139" cy="3880118"/>
          </a:xfrm>
        </p:grpSpPr>
        <p:pic>
          <p:nvPicPr>
            <p:cNvPr id="11266" name="Picture 2" descr="Image result for fall detec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367" y="1829426"/>
              <a:ext cx="3052139" cy="2417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756607" y="4386109"/>
              <a:ext cx="1911738" cy="132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/>
                <a:t>Health-care: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50505"/>
                  </a:solidFill>
                  <a:effectLst/>
                  <a:uFillTx/>
                  <a:sym typeface="Calibri"/>
                </a:rPr>
                <a:t>Fall detection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0" dirty="0" smtClean="0"/>
                <a:t>Sports training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0" dirty="0" smtClean="0"/>
                <a:t>…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166019" y="1829426"/>
            <a:ext cx="2610757" cy="3880118"/>
            <a:chOff x="8166019" y="1829426"/>
            <a:chExt cx="2610757" cy="3880118"/>
          </a:xfrm>
        </p:grpSpPr>
        <p:pic>
          <p:nvPicPr>
            <p:cNvPr id="11268" name="Picture 4" descr="Image result for humanoid robot stai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77"/>
            <a:stretch/>
          </p:blipFill>
          <p:spPr bwMode="auto">
            <a:xfrm>
              <a:off x="8166019" y="1829426"/>
              <a:ext cx="2610757" cy="2417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188485" y="4386109"/>
              <a:ext cx="2573777" cy="1323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/>
                <a:t>Robotics: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000" b="0" i="0" u="none" strike="noStrike" cap="none" spc="0" normalizeH="0" baseline="0" dirty="0" smtClean="0">
                  <a:ln>
                    <a:noFill/>
                  </a:ln>
                  <a:solidFill>
                    <a:srgbClr val="050505"/>
                  </a:solidFill>
                  <a:effectLst/>
                  <a:uFillTx/>
                  <a:sym typeface="Calibri"/>
                </a:rPr>
                <a:t>Training</a:t>
              </a:r>
              <a:r>
                <a:rPr kumimoji="0" lang="en-US" sz="2000" b="0" i="0" u="none" strike="noStrike" cap="none" spc="0" normalizeH="0" dirty="0" smtClean="0">
                  <a:ln>
                    <a:noFill/>
                  </a:ln>
                  <a:solidFill>
                    <a:srgbClr val="050505"/>
                  </a:solidFill>
                  <a:effectLst/>
                  <a:uFillTx/>
                  <a:sym typeface="Calibri"/>
                </a:rPr>
                <a:t> robots</a:t>
              </a:r>
              <a:endParaRPr kumimoji="0" lang="en-US" sz="2000" b="0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endParaRP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0" dirty="0" smtClean="0"/>
                <a:t>Scene understanding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2000" b="0" dirty="0" smtClean="0"/>
                <a:t>…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0512" y="1829426"/>
            <a:ext cx="3904343" cy="2446128"/>
            <a:chOff x="430512" y="1829426"/>
            <a:chExt cx="3904343" cy="24461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38" t="7869" r="6412" b="12503"/>
            <a:stretch/>
          </p:blipFill>
          <p:spPr>
            <a:xfrm>
              <a:off x="430512" y="2519325"/>
              <a:ext cx="1661887" cy="1756229"/>
            </a:xfrm>
            <a:prstGeom prst="rect">
              <a:avLst/>
            </a:prstGeom>
          </p:spPr>
        </p:pic>
        <p:pic>
          <p:nvPicPr>
            <p:cNvPr id="5" name="Picture 2" descr="Image result for holoportation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4" r="20145"/>
            <a:stretch/>
          </p:blipFill>
          <p:spPr bwMode="auto">
            <a:xfrm>
              <a:off x="2099655" y="1829426"/>
              <a:ext cx="2235200" cy="2442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549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Thanks!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225" y="5112969"/>
            <a:ext cx="1773655" cy="937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1306" y="4104233"/>
            <a:ext cx="3521719" cy="821095"/>
          </a:xfrm>
          <a:prstGeom prst="rect">
            <a:avLst/>
          </a:prstGeom>
        </p:spPr>
      </p:pic>
      <p:pic>
        <p:nvPicPr>
          <p:cNvPr id="7" name="Picture 2" descr="Image result for epf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248" y="4146799"/>
            <a:ext cx="1780062" cy="8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s of the MPI Informatik and the Graphics, Vision and Video gro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545" y="4162530"/>
            <a:ext cx="2747552" cy="7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499866" y="1847146"/>
            <a:ext cx="1009569" cy="1860193"/>
            <a:chOff x="5277872" y="1668918"/>
            <a:chExt cx="1009569" cy="1860193"/>
          </a:xfrm>
        </p:grpSpPr>
        <p:pic>
          <p:nvPicPr>
            <p:cNvPr id="29" name="Picture 2" descr="Rhodin, Helg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343" y="1668918"/>
              <a:ext cx="904619" cy="120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277872" y="2882780"/>
              <a:ext cx="1009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Helge</a:t>
              </a:r>
            </a:p>
            <a:p>
              <a:pPr algn="ctr"/>
              <a:r>
                <a:rPr lang="en-US" b="1" dirty="0" err="1">
                  <a:solidFill>
                    <a:schemeClr val="tx1"/>
                  </a:solidFill>
                </a:rPr>
                <a:t>Rhodin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08893" y="1887845"/>
            <a:ext cx="1347593" cy="1831579"/>
            <a:chOff x="10244570" y="1697532"/>
            <a:chExt cx="1347593" cy="1831579"/>
          </a:xfrm>
        </p:grpSpPr>
        <p:pic>
          <p:nvPicPr>
            <p:cNvPr id="27" name="Picture 2" descr="http://gvv.mpi-inf.mpg.de/GVV_Team/Theobalt_hp_image_cropped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5210" y="1697532"/>
              <a:ext cx="946315" cy="1186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0244570" y="2882780"/>
              <a:ext cx="13475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Christian</a:t>
              </a:r>
            </a:p>
            <a:p>
              <a:pPr algn="ctr"/>
              <a:r>
                <a:rPr lang="en-US" b="1" dirty="0" err="1">
                  <a:solidFill>
                    <a:schemeClr val="tx1"/>
                  </a:solidFill>
                </a:rPr>
                <a:t>Theobalt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462864" y="1875760"/>
            <a:ext cx="1551509" cy="1831579"/>
            <a:chOff x="8399870" y="1697532"/>
            <a:chExt cx="1551509" cy="1831579"/>
          </a:xfrm>
        </p:grpSpPr>
        <p:sp>
          <p:nvSpPr>
            <p:cNvPr id="25" name="TextBox 24"/>
            <p:cNvSpPr txBox="1"/>
            <p:nvPr/>
          </p:nvSpPr>
          <p:spPr>
            <a:xfrm>
              <a:off x="8399870" y="2882780"/>
              <a:ext cx="1551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Hans-Peter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Seidel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6564" y="1697532"/>
              <a:ext cx="938123" cy="120615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190298" y="1853120"/>
            <a:ext cx="1360265" cy="1854219"/>
            <a:chOff x="1321062" y="1674892"/>
            <a:chExt cx="1360265" cy="1854219"/>
          </a:xfrm>
        </p:grpSpPr>
        <p:pic>
          <p:nvPicPr>
            <p:cNvPr id="23" name="Picture 4" descr="Image result for Avishek Chatterje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116" y="1674892"/>
              <a:ext cx="1206158" cy="120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1321062" y="2882780"/>
              <a:ext cx="13602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/>
                <a:t>Avishek</a:t>
              </a:r>
              <a:r>
                <a:rPr lang="en-US" b="1" dirty="0"/>
                <a:t> Chatterjee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45082" y="1853120"/>
            <a:ext cx="1360265" cy="1854219"/>
            <a:chOff x="3121442" y="1674892"/>
            <a:chExt cx="1360265" cy="1854219"/>
          </a:xfrm>
        </p:grpSpPr>
        <p:pic>
          <p:nvPicPr>
            <p:cNvPr id="21" name="Picture 6" descr="Zollh&amp;oumlfer, Michael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297" y="1674892"/>
              <a:ext cx="892557" cy="1206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121442" y="2882780"/>
              <a:ext cx="13602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Michael </a:t>
              </a:r>
              <a:r>
                <a:rPr lang="en-US" b="1" dirty="0" err="1"/>
                <a:t>Zollhöfer</a:t>
              </a:r>
              <a:endParaRPr lang="en-US" b="1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803954" y="3061008"/>
            <a:ext cx="1364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Pascal</a:t>
            </a:r>
          </a:p>
          <a:p>
            <a:pPr algn="ctr"/>
            <a:r>
              <a:rPr lang="en-US" b="1" dirty="0" err="1"/>
              <a:t>Fua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5514" y="1880477"/>
            <a:ext cx="1360265" cy="1826862"/>
            <a:chOff x="-451915" y="1878747"/>
            <a:chExt cx="1360265" cy="1826862"/>
          </a:xfrm>
        </p:grpSpPr>
        <p:pic>
          <p:nvPicPr>
            <p:cNvPr id="17" name="Picture 2" descr="Xu, Weipe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252" y="1878747"/>
              <a:ext cx="957594" cy="1200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-451915" y="3059278"/>
              <a:ext cx="13602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err="1"/>
                <a:t>Weipeng</a:t>
              </a:r>
              <a:endParaRPr lang="en-US" b="1" dirty="0"/>
            </a:p>
            <a:p>
              <a:pPr algn="ctr"/>
              <a:r>
                <a:rPr lang="en-US" b="1" dirty="0"/>
                <a:t>Xu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452520" y="539689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Supported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ERC </a:t>
            </a:r>
            <a:r>
              <a:rPr lang="de-DE" dirty="0" err="1"/>
              <a:t>Starting</a:t>
            </a:r>
            <a:r>
              <a:rPr lang="de-DE" dirty="0"/>
              <a:t> Grant </a:t>
            </a:r>
            <a:r>
              <a:rPr lang="de-DE" dirty="0" err="1"/>
              <a:t>CapReal</a:t>
            </a:r>
            <a:endParaRPr lang="de-DE" dirty="0"/>
          </a:p>
        </p:txBody>
      </p:sp>
      <p:pic>
        <p:nvPicPr>
          <p:cNvPr id="1028" name="Picture 4" descr="photo placeholder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86" y="1853120"/>
            <a:ext cx="829653" cy="118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anford universit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32" y="3958295"/>
            <a:ext cx="1976140" cy="111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431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3"/>
          <p:cNvSpPr txBox="1">
            <a:spLocks/>
          </p:cNvSpPr>
          <p:nvPr/>
        </p:nvSpPr>
        <p:spPr>
          <a:xfrm>
            <a:off x="597159" y="228184"/>
            <a:ext cx="10997682" cy="1066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E71F19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 i="0" u="none" strike="noStrike" cap="none" spc="0" baseline="0">
                <a:ln>
                  <a:noFill/>
                </a:ln>
                <a:solidFill>
                  <a:srgbClr val="2C6484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609493" hangingPunct="1">
              <a:lnSpc>
                <a:spcPct val="100000"/>
              </a:lnSpc>
            </a:pPr>
            <a:r>
              <a:rPr lang="en-US" sz="3200" i="1" kern="1200" dirty="0">
                <a:solidFill>
                  <a:prstClr val="black"/>
                </a:solidFill>
              </a:rPr>
              <a:t>Mo</a:t>
            </a:r>
            <a:r>
              <a:rPr lang="en-US" sz="3200" kern="1200" baseline="30000" dirty="0">
                <a:solidFill>
                  <a:prstClr val="black"/>
                </a:solidFill>
              </a:rPr>
              <a:t>2</a:t>
            </a:r>
            <a:r>
              <a:rPr lang="en-US" sz="3200" i="1" kern="1200" dirty="0">
                <a:solidFill>
                  <a:prstClr val="black"/>
                </a:solidFill>
              </a:rPr>
              <a:t>Cap</a:t>
            </a:r>
            <a:r>
              <a:rPr lang="en-US" sz="3200" kern="1200" baseline="30000" dirty="0">
                <a:solidFill>
                  <a:prstClr val="black"/>
                </a:solidFill>
              </a:rPr>
              <a:t>2</a:t>
            </a:r>
            <a:r>
              <a:rPr lang="en-US" sz="3200" kern="1200" dirty="0">
                <a:solidFill>
                  <a:prstClr val="black"/>
                </a:solidFill>
              </a:rPr>
              <a:t>: Real-time </a:t>
            </a:r>
            <a:r>
              <a:rPr lang="en-US" sz="3200" i="1" kern="1200" dirty="0">
                <a:solidFill>
                  <a:prstClr val="black"/>
                </a:solidFill>
              </a:rPr>
              <a:t>Mo</a:t>
            </a:r>
            <a:r>
              <a:rPr lang="en-US" sz="3200" kern="1200" dirty="0">
                <a:solidFill>
                  <a:prstClr val="black"/>
                </a:solidFill>
              </a:rPr>
              <a:t>bile 3D </a:t>
            </a:r>
            <a:r>
              <a:rPr lang="en-US" sz="3200" i="1" kern="1200" dirty="0">
                <a:solidFill>
                  <a:prstClr val="black"/>
                </a:solidFill>
              </a:rPr>
              <a:t>Mo</a:t>
            </a:r>
            <a:r>
              <a:rPr lang="en-US" sz="3200" kern="1200" dirty="0">
                <a:solidFill>
                  <a:prstClr val="black"/>
                </a:solidFill>
              </a:rPr>
              <a:t>tion</a:t>
            </a:r>
            <a:br>
              <a:rPr lang="en-US" sz="3200" kern="1200" dirty="0">
                <a:solidFill>
                  <a:prstClr val="black"/>
                </a:solidFill>
              </a:rPr>
            </a:br>
            <a:r>
              <a:rPr lang="en-US" sz="3200" i="1" kern="1200" dirty="0">
                <a:solidFill>
                  <a:prstClr val="black"/>
                </a:solidFill>
              </a:rPr>
              <a:t>Cap</a:t>
            </a:r>
            <a:r>
              <a:rPr lang="en-US" sz="3200" kern="1200" dirty="0">
                <a:solidFill>
                  <a:prstClr val="black"/>
                </a:solidFill>
              </a:rPr>
              <a:t>ture with a </a:t>
            </a:r>
            <a:r>
              <a:rPr lang="en-US" sz="3200" i="1" kern="1200" dirty="0">
                <a:solidFill>
                  <a:prstClr val="black"/>
                </a:solidFill>
              </a:rPr>
              <a:t>Cap</a:t>
            </a:r>
            <a:r>
              <a:rPr lang="en-US" sz="3200" kern="1200" dirty="0">
                <a:solidFill>
                  <a:prstClr val="black"/>
                </a:solidFill>
              </a:rPr>
              <a:t>-mounted Fisheye Camera</a:t>
            </a:r>
            <a:endParaRPr lang="en-US" sz="3200" b="1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08" y="1630260"/>
            <a:ext cx="7220785" cy="3425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4821" y="5386186"/>
            <a:ext cx="318772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Calibri"/>
              </a:rPr>
              <a:t>Dataset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available  </a:t>
            </a: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kumimoji="0" lang="en-US" sz="2000" b="0" i="0" u="sng" strike="noStrike" cap="none" spc="0" normalizeH="0" baseline="0" dirty="0">
              <a:ln>
                <a:noFill/>
              </a:ln>
              <a:solidFill>
                <a:schemeClr val="accent5"/>
              </a:solidFill>
              <a:effectLst/>
              <a:uFillTx/>
              <a:sym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17" y="4684817"/>
            <a:ext cx="2173183" cy="217318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28506" y="6214993"/>
            <a:ext cx="5334989" cy="518659"/>
            <a:chOff x="2373007" y="5939222"/>
            <a:chExt cx="5334989" cy="51865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31847" y="5944004"/>
              <a:ext cx="1787777" cy="416829"/>
            </a:xfrm>
            <a:prstGeom prst="rect">
              <a:avLst/>
            </a:prstGeom>
          </p:spPr>
        </p:pic>
        <p:pic>
          <p:nvPicPr>
            <p:cNvPr id="16" name="Picture 15" descr="Logos of the MPI Informatik and the Graphics, Vision and Video grou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73007" y="5972336"/>
              <a:ext cx="1394776" cy="357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age result for epfl 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464" y="6012974"/>
              <a:ext cx="829532" cy="39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Image result for stanford universit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266" y="5939222"/>
              <a:ext cx="920907" cy="518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Related Work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39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0" y="1396417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Boby</a:t>
            </a:r>
            <a:r>
              <a:rPr lang="en-US" dirty="0"/>
              <a:t>-worn motion </a:t>
            </a:r>
            <a:r>
              <a:rPr lang="en-US" dirty="0" smtClean="0"/>
              <a:t>sensors (IMU)</a:t>
            </a:r>
            <a:endParaRPr lang="en-US" b="1" dirty="0"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088571" y="5753917"/>
            <a:ext cx="10014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[Roetenberg et al. 2007], [Vlasic et al. 2007], [Marcard et al. 2016],  [Andrews et al. 2016] ...</a:t>
            </a:r>
            <a:endParaRPr lang="en-US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2764" r="7986"/>
          <a:stretch/>
        </p:blipFill>
        <p:spPr>
          <a:xfrm>
            <a:off x="2145021" y="2218421"/>
            <a:ext cx="2853117" cy="2707329"/>
          </a:xfrm>
          <a:prstGeom prst="rect">
            <a:avLst/>
          </a:prstGeom>
        </p:spPr>
      </p:pic>
      <p:pic>
        <p:nvPicPr>
          <p:cNvPr id="15" name="Picture 2" descr="Thumb lg web teaser 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95" y="2551930"/>
            <a:ext cx="3424379" cy="229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204057" y="4985453"/>
            <a:ext cx="2735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/>
              <a:t>[</a:t>
            </a:r>
            <a:r>
              <a:rPr lang="en-US" sz="2400" b="0" dirty="0" err="1"/>
              <a:t>Tautges</a:t>
            </a:r>
            <a:r>
              <a:rPr lang="en-US" sz="2400" b="0" dirty="0"/>
              <a:t> et al. 2011]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9026" y="4985453"/>
            <a:ext cx="3414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/>
              <a:t>[von </a:t>
            </a:r>
            <a:r>
              <a:rPr lang="en-US" sz="2400" b="0" dirty="0" err="1"/>
              <a:t>Marcard</a:t>
            </a:r>
            <a:r>
              <a:rPr lang="en-US" sz="2400" b="0" dirty="0"/>
              <a:t> et al. 2017]</a:t>
            </a:r>
          </a:p>
        </p:txBody>
      </p:sp>
    </p:spTree>
    <p:extLst>
      <p:ext uri="{BB962C8B-B14F-4D97-AF65-F5344CB8AC3E}">
        <p14:creationId xmlns:p14="http://schemas.microsoft.com/office/powerpoint/2010/main" val="3129195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Related Work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39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0" y="1396417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Body-mounted camera systems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841659" y="5175161"/>
            <a:ext cx="2425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/>
              <a:t>[Jiang et al. 2017]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76762" y="2380974"/>
            <a:ext cx="3318738" cy="3255852"/>
            <a:chOff x="8476762" y="2380974"/>
            <a:chExt cx="3318738" cy="3255852"/>
          </a:xfrm>
        </p:grpSpPr>
        <p:sp>
          <p:nvSpPr>
            <p:cNvPr id="10" name="Rectangle 9"/>
            <p:cNvSpPr/>
            <p:nvPr/>
          </p:nvSpPr>
          <p:spPr>
            <a:xfrm>
              <a:off x="8821686" y="5175161"/>
              <a:ext cx="26933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[</a:t>
              </a:r>
              <a:r>
                <a:rPr lang="en-US" sz="2400" b="0" dirty="0" err="1"/>
                <a:t>Rhodin</a:t>
              </a:r>
              <a:r>
                <a:rPr lang="en-US" sz="2400" b="0" dirty="0"/>
                <a:t> et al. 2016]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7291"/>
            <a:stretch/>
          </p:blipFill>
          <p:spPr>
            <a:xfrm>
              <a:off x="8476762" y="2380974"/>
              <a:ext cx="3318738" cy="276844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144490" y="2341702"/>
            <a:ext cx="3772504" cy="2868836"/>
            <a:chOff x="5989016" y="2397104"/>
            <a:chExt cx="3213537" cy="244376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r="72865"/>
            <a:stretch/>
          </p:blipFill>
          <p:spPr>
            <a:xfrm>
              <a:off x="5989016" y="2397104"/>
              <a:ext cx="1907619" cy="242515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77790"/>
            <a:stretch/>
          </p:blipFill>
          <p:spPr>
            <a:xfrm>
              <a:off x="7641136" y="2415715"/>
              <a:ext cx="1561417" cy="2425153"/>
            </a:xfrm>
            <a:prstGeom prst="rect">
              <a:avLst/>
            </a:prstGeom>
          </p:spPr>
        </p:pic>
      </p:grpSp>
      <p:pic>
        <p:nvPicPr>
          <p:cNvPr id="20" name="Picture 2" descr="Motion Capture from Body-Mounted Cameras-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40"/>
          <a:stretch/>
        </p:blipFill>
        <p:spPr bwMode="auto">
          <a:xfrm>
            <a:off x="687285" y="2478786"/>
            <a:ext cx="2888932" cy="236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87285" y="5175161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/>
              <a:t>[</a:t>
            </a:r>
            <a:r>
              <a:rPr lang="en-US" sz="2400" b="0" dirty="0" err="1"/>
              <a:t>Shiratori</a:t>
            </a:r>
            <a:r>
              <a:rPr lang="en-US" sz="2400" b="0" dirty="0"/>
              <a:t> et al. 2011]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5918" y="5715890"/>
            <a:ext cx="160556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Inside</a:t>
            </a:r>
            <a:r>
              <a:rPr lang="en-US" sz="2800" dirty="0" smtClean="0"/>
              <a:t>-out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28618" y="5676358"/>
            <a:ext cx="1376335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sym typeface="Calibri"/>
              </a:rPr>
              <a:t>Inside</a:t>
            </a:r>
            <a:r>
              <a:rPr lang="en-US" sz="2800" dirty="0" smtClean="0"/>
              <a:t>-in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41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Our Approach 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39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0" y="1396417"/>
            <a:ext cx="10955694" cy="4351338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Lightweight, real-time </a:t>
            </a:r>
            <a:r>
              <a:rPr lang="en-US" dirty="0"/>
              <a:t>mobile </a:t>
            </a:r>
            <a:r>
              <a:rPr lang="en-US" dirty="0" err="1"/>
              <a:t>mocap</a:t>
            </a:r>
            <a:r>
              <a:rPr lang="en-US" dirty="0"/>
              <a:t> with a cap-mounted fisheye camera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t="6645" r="64459" b="3145"/>
          <a:stretch/>
        </p:blipFill>
        <p:spPr>
          <a:xfrm>
            <a:off x="653143" y="2158195"/>
            <a:ext cx="2766951" cy="3494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live_dem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595" end="162.3333"/>
                </p14:media>
              </p:ext>
            </p:extLst>
          </p:nvPr>
        </p:nvPicPr>
        <p:blipFill rotWithShape="1">
          <a:blip r:embed="rId6"/>
          <a:srcRect l="13397" t="9604" b="6459"/>
          <a:stretch>
            <a:fillRect/>
          </a:stretch>
        </p:blipFill>
        <p:spPr>
          <a:xfrm>
            <a:off x="4025736" y="2158195"/>
            <a:ext cx="7211138" cy="34945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54316" y="5747755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/>
              <a:t>Live demo @ 60 FPS</a:t>
            </a:r>
            <a:endParaRPr lang="en-US" sz="2400" b="0" baseline="30000" dirty="0"/>
          </a:p>
        </p:txBody>
      </p:sp>
    </p:spTree>
    <p:extLst>
      <p:ext uri="{BB962C8B-B14F-4D97-AF65-F5344CB8AC3E}">
        <p14:creationId xmlns:p14="http://schemas.microsoft.com/office/powerpoint/2010/main" val="2203419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CNN-based 3D Pose Estimation</a:t>
            </a:r>
            <a:endParaRPr sz="3200" b="1" dirty="0">
              <a:solidFill>
                <a:schemeClr val="tx1"/>
              </a:solidFill>
            </a:endParaRP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42DB7-876F-4B94-BD5C-622BE81AB731}"/>
              </a:ext>
            </a:extLst>
          </p:cNvPr>
          <p:cNvGrpSpPr/>
          <p:nvPr/>
        </p:nvGrpSpPr>
        <p:grpSpPr>
          <a:xfrm>
            <a:off x="422425" y="1335570"/>
            <a:ext cx="4237257" cy="4836930"/>
            <a:chOff x="2765781" y="1310069"/>
            <a:chExt cx="4237257" cy="483693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4532" y="1310069"/>
              <a:ext cx="1968198" cy="196953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2631" y="1310070"/>
              <a:ext cx="1968198" cy="196953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4" r="11014" b="15465"/>
            <a:stretch/>
          </p:blipFill>
          <p:spPr>
            <a:xfrm>
              <a:off x="2765781" y="4181503"/>
              <a:ext cx="1854200" cy="18542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9" t="10495" r="12209" b="7560"/>
            <a:stretch/>
          </p:blipFill>
          <p:spPr>
            <a:xfrm>
              <a:off x="5086630" y="4362731"/>
              <a:ext cx="1600200" cy="1600200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2860782" y="4181503"/>
              <a:ext cx="4142256" cy="1965496"/>
            </a:xfrm>
            <a:prstGeom prst="roundRect">
              <a:avLst/>
            </a:prstGeom>
            <a:noFill/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4204443" y="3279606"/>
              <a:ext cx="1335362" cy="899057"/>
            </a:xfrm>
            <a:prstGeom prst="downArrow">
              <a:avLst>
                <a:gd name="adj1" fmla="val 50000"/>
                <a:gd name="adj2" fmla="val 26299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CNN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BE4411-7ED1-4EE6-B727-FB492D337480}"/>
              </a:ext>
            </a:extLst>
          </p:cNvPr>
          <p:cNvSpPr txBox="1"/>
          <p:nvPr/>
        </p:nvSpPr>
        <p:spPr>
          <a:xfrm>
            <a:off x="5204789" y="1365380"/>
            <a:ext cx="5492240" cy="34912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fontAlgn="auto" hangingPunct="0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SzPct val="100000"/>
            </a:pPr>
            <a:r>
              <a:rPr lang="en-US" altLang="zh-CN" sz="2800" dirty="0"/>
              <a:t>Challenges</a:t>
            </a:r>
            <a:r>
              <a:rPr lang="en-US" altLang="zh-CN" sz="2800" b="0" dirty="0"/>
              <a:t>:</a:t>
            </a:r>
          </a:p>
          <a:p>
            <a:pPr marL="228600" indent="-228600" fontAlgn="auto" hangingPunct="0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SzPct val="100000"/>
              <a:buFont typeface="Arial"/>
              <a:buChar char="•"/>
            </a:pPr>
            <a:r>
              <a:rPr lang="en-US" altLang="zh-CN" sz="2800" b="0" dirty="0"/>
              <a:t>Strong </a:t>
            </a:r>
            <a:r>
              <a:rPr lang="en-US" altLang="zh-CN" sz="2800" dirty="0"/>
              <a:t>radial</a:t>
            </a:r>
            <a:r>
              <a:rPr lang="en-US" altLang="zh-CN" sz="2800" b="0" dirty="0"/>
              <a:t> distortion</a:t>
            </a:r>
          </a:p>
          <a:p>
            <a:pPr marL="228600" indent="-228600" fontAlgn="auto" hangingPunct="0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SzPct val="100000"/>
              <a:buFont typeface="Arial"/>
              <a:buChar char="•"/>
            </a:pPr>
            <a:r>
              <a:rPr lang="en-US" altLang="zh-CN" sz="2800" b="0" dirty="0"/>
              <a:t>Strong </a:t>
            </a:r>
            <a:r>
              <a:rPr lang="en-US" altLang="zh-CN" sz="2800" dirty="0"/>
              <a:t>perspective</a:t>
            </a:r>
            <a:r>
              <a:rPr lang="en-US" altLang="zh-CN" sz="2800" b="0" dirty="0"/>
              <a:t> </a:t>
            </a:r>
            <a:r>
              <a:rPr lang="en-US" altLang="zh-CN" sz="2800" b="0" dirty="0" smtClean="0"/>
              <a:t>distortion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SzPct val="100000"/>
              <a:buFont typeface="Arial"/>
              <a:buChar char="•"/>
            </a:pPr>
            <a:r>
              <a:rPr lang="en-US" altLang="zh-CN" sz="2800" dirty="0">
                <a:solidFill>
                  <a:schemeClr val="tx1"/>
                </a:solidFill>
              </a:rPr>
              <a:t>Direct 3D pose regression </a:t>
            </a:r>
            <a:r>
              <a:rPr lang="en-US" altLang="zh-CN" sz="2800" b="0" dirty="0">
                <a:solidFill>
                  <a:schemeClr val="tx1"/>
                </a:solidFill>
              </a:rPr>
              <a:t>does not yield good results</a:t>
            </a:r>
            <a:endParaRPr lang="en-US" altLang="zh-CN" sz="2800" b="0" dirty="0">
              <a:solidFill>
                <a:srgbClr val="FF0000"/>
              </a:solidFill>
            </a:endParaRPr>
          </a:p>
          <a:p>
            <a:pPr marL="228600" indent="-228600" fontAlgn="auto" hangingPunct="0">
              <a:lnSpc>
                <a:spcPct val="90000"/>
              </a:lnSpc>
              <a:spcBef>
                <a:spcPts val="1000"/>
              </a:spcBef>
              <a:buClr>
                <a:srgbClr val="00B0F0"/>
              </a:buClr>
              <a:buSzPct val="100000"/>
              <a:buFont typeface="Arial"/>
              <a:buChar char="•"/>
            </a:pPr>
            <a:endParaRPr lang="en-US" altLang="zh-CN" sz="2800" b="0" dirty="0"/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3" name="Picture 2" descr="Image result for incorrect cross">
            <a:extLst>
              <a:ext uri="{FF2B5EF4-FFF2-40B4-BE49-F238E27FC236}">
                <a16:creationId xmlns:a16="http://schemas.microsoft.com/office/drawing/2014/main" id="{5DF0E368-A572-4683-B2F7-859375F8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2242">
            <a:off x="5015144" y="2951048"/>
            <a:ext cx="440420" cy="56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55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Disentangled CNN Architecture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4349050" y="3075059"/>
            <a:ext cx="3493901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3D = 2D + depth</a:t>
            </a:r>
            <a:endParaRPr kumimoji="0" lang="en-US" sz="40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564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Disentangled CNN Architecture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838200" y="1193110"/>
            <a:ext cx="8920356" cy="2417283"/>
            <a:chOff x="838200" y="1193110"/>
            <a:chExt cx="8920356" cy="2417283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3A522A7E-22F5-4A19-BC14-B135CA39802D}"/>
                </a:ext>
              </a:extLst>
            </p:cNvPr>
            <p:cNvSpPr/>
            <p:nvPr/>
          </p:nvSpPr>
          <p:spPr>
            <a:xfrm>
              <a:off x="838200" y="1268964"/>
              <a:ext cx="5650282" cy="186254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8C423F-E005-431E-B019-907C52D10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000" r="10000"/>
            <a:stretch/>
          </p:blipFill>
          <p:spPr>
            <a:xfrm>
              <a:off x="1061542" y="1458769"/>
              <a:ext cx="1440000" cy="144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B24E1D4F-D978-451E-B0C0-195837C9705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28191111"/>
                    </p:ext>
                  </p:extLst>
                </p:nvPr>
              </p:nvGraphicFramePr>
              <p:xfrm>
                <a:off x="4736059" y="1452841"/>
                <a:ext cx="1440000" cy="1440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116" name="Image" r:id="rId5" imgW="2437920" imgH="2437920" progId="Photoshop.Image.18">
                        <p:embed/>
                      </p:oleObj>
                    </mc:Choice>
                    <mc:Fallback>
                      <p:oleObj name="Image" r:id="rId5" imgW="2437920" imgH="2437920" progId="Photoshop.Image.18">
                        <p:embed/>
                        <p:pic>
                          <p:nvPicPr>
                            <p:cNvPr id="111" name="Object 110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36059" y="1452841"/>
                              <a:ext cx="1440000" cy="144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B24E1D4F-D978-451E-B0C0-195837C9705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28191111"/>
                    </p:ext>
                  </p:extLst>
                </p:nvPr>
              </p:nvGraphicFramePr>
              <p:xfrm>
                <a:off x="4736059" y="1452841"/>
                <a:ext cx="1440000" cy="14400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077" name="Image" r:id="rId7" imgW="2437920" imgH="2437920" progId="Photoshop.Image.18">
                        <p:embed/>
                      </p:oleObj>
                    </mc:Choice>
                    <mc:Fallback>
                      <p:oleObj name="Image" r:id="rId7" imgW="2437920" imgH="2437920" progId="Photoshop.Image.18">
                        <p:embed/>
                        <p:pic>
                          <p:nvPicPr>
                            <p:cNvPr id="111" name="Object 110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36059" y="1452841"/>
                              <a:ext cx="1440000" cy="14400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4F7FBDF-92FF-4ECC-9B90-407DE5E49BEA}"/>
                </a:ext>
              </a:extLst>
            </p:cNvPr>
            <p:cNvSpPr/>
            <p:nvPr/>
          </p:nvSpPr>
          <p:spPr>
            <a:xfrm>
              <a:off x="2781485" y="1726850"/>
              <a:ext cx="272143" cy="903838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F09B9E8-938E-4799-A99C-F228AA4C11FB}"/>
                </a:ext>
              </a:extLst>
            </p:cNvPr>
            <p:cNvSpPr/>
            <p:nvPr/>
          </p:nvSpPr>
          <p:spPr>
            <a:xfrm>
              <a:off x="3155121" y="1909728"/>
              <a:ext cx="272143" cy="549706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C4905C-F2E7-4619-8F6F-8756560D33E9}"/>
                </a:ext>
              </a:extLst>
            </p:cNvPr>
            <p:cNvSpPr/>
            <p:nvPr/>
          </p:nvSpPr>
          <p:spPr>
            <a:xfrm>
              <a:off x="4183973" y="1726850"/>
              <a:ext cx="272143" cy="903838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58A412-5490-435B-8BA5-81C9BB91F2F4}"/>
                </a:ext>
              </a:extLst>
            </p:cNvPr>
            <p:cNvSpPr/>
            <p:nvPr/>
          </p:nvSpPr>
          <p:spPr>
            <a:xfrm>
              <a:off x="3790017" y="1909728"/>
              <a:ext cx="272143" cy="549706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118C9B-000C-4FD9-90C3-FA433F9AC477}"/>
                </a:ext>
              </a:extLst>
            </p:cNvPr>
            <p:cNvSpPr txBox="1"/>
            <p:nvPr/>
          </p:nvSpPr>
          <p:spPr>
            <a:xfrm>
              <a:off x="3484406" y="1989441"/>
              <a:ext cx="255835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1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…</a:t>
              </a:r>
              <a:endPara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8A3CD3-D86A-4E71-81A2-E94E177C72D5}"/>
                </a:ext>
              </a:extLst>
            </p:cNvPr>
            <p:cNvCxnSpPr>
              <a:stCxn id="6" idx="3"/>
              <a:endCxn id="2" idx="1"/>
            </p:cNvCxnSpPr>
            <p:nvPr/>
          </p:nvCxnSpPr>
          <p:spPr>
            <a:xfrm>
              <a:off x="2501542" y="2178769"/>
              <a:ext cx="279943" cy="0"/>
            </a:xfrm>
            <a:prstGeom prst="line">
              <a:avLst/>
            </a:prstGeom>
            <a:noFill/>
            <a:ln w="508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9B7CBBB-8870-4EA9-B6A4-EFF27B3356B1}"/>
                </a:ext>
              </a:extLst>
            </p:cNvPr>
            <p:cNvCxnSpPr/>
            <p:nvPr/>
          </p:nvCxnSpPr>
          <p:spPr>
            <a:xfrm>
              <a:off x="4456116" y="2172841"/>
              <a:ext cx="279943" cy="0"/>
            </a:xfrm>
            <a:prstGeom prst="line">
              <a:avLst/>
            </a:prstGeom>
            <a:noFill/>
            <a:ln w="508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D1CAB12-727D-4D3B-9E1F-2923B701BBA0}"/>
                </a:ext>
              </a:extLst>
            </p:cNvPr>
            <p:cNvSpPr/>
            <p:nvPr/>
          </p:nvSpPr>
          <p:spPr>
            <a:xfrm>
              <a:off x="7402161" y="1193110"/>
              <a:ext cx="2356395" cy="241728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36" name="Block Arc 35">
              <a:extLst>
                <a:ext uri="{FF2B5EF4-FFF2-40B4-BE49-F238E27FC236}">
                  <a16:creationId xmlns:a16="http://schemas.microsoft.com/office/drawing/2014/main" id="{611F232C-2446-4251-8C61-48A119E30028}"/>
                </a:ext>
              </a:extLst>
            </p:cNvPr>
            <p:cNvSpPr/>
            <p:nvPr/>
          </p:nvSpPr>
          <p:spPr>
            <a:xfrm rot="10800000">
              <a:off x="7729094" y="2379878"/>
              <a:ext cx="1447800" cy="981287"/>
            </a:xfrm>
            <a:prstGeom prst="blockArc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5D662F7-80DF-4F6B-ACB0-1751783B3831}"/>
                </a:ext>
              </a:extLst>
            </p:cNvPr>
            <p:cNvSpPr/>
            <p:nvPr/>
          </p:nvSpPr>
          <p:spPr>
            <a:xfrm>
              <a:off x="8011216" y="2582155"/>
              <a:ext cx="871156" cy="1836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1AD4457-94FC-42E5-9671-2384B0440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5" t="7455" r="17762" b="11461"/>
            <a:stretch/>
          </p:blipFill>
          <p:spPr>
            <a:xfrm rot="16200000" flipH="1" flipV="1">
              <a:off x="8111584" y="1809077"/>
              <a:ext cx="936077" cy="962388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DBB6EE5-1301-4201-A41D-99F2A9F52600}"/>
                </a:ext>
              </a:extLst>
            </p:cNvPr>
            <p:cNvSpPr/>
            <p:nvPr/>
          </p:nvSpPr>
          <p:spPr>
            <a:xfrm>
              <a:off x="7534750" y="1223481"/>
              <a:ext cx="2162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Fisheye camera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8DF0F6D-BF52-4B07-B34D-7E36DC1AF94E}"/>
                    </a:ext>
                  </a:extLst>
                </p:cNvPr>
                <p:cNvSpPr txBox="1"/>
                <p:nvPr/>
              </p:nvSpPr>
              <p:spPr>
                <a:xfrm>
                  <a:off x="8056550" y="1835919"/>
                  <a:ext cx="1907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88DF0F6D-BF52-4B07-B34D-7E36DC1AF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550" y="1835919"/>
                  <a:ext cx="190757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9355" r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4859272-BD42-4608-B5A7-B1D9A472F324}"/>
                </a:ext>
              </a:extLst>
            </p:cNvPr>
            <p:cNvCxnSpPr/>
            <p:nvPr/>
          </p:nvCxnSpPr>
          <p:spPr>
            <a:xfrm>
              <a:off x="7984120" y="2493134"/>
              <a:ext cx="1264032" cy="10398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744CEC8-1DE7-4C85-B90E-86655D84EA74}"/>
                </a:ext>
              </a:extLst>
            </p:cNvPr>
            <p:cNvCxnSpPr/>
            <p:nvPr/>
          </p:nvCxnSpPr>
          <p:spPr>
            <a:xfrm flipV="1">
              <a:off x="7984119" y="1929610"/>
              <a:ext cx="358566" cy="563525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6DCE02D-016E-458E-9B3C-C55CC0E9907B}"/>
                    </a:ext>
                  </a:extLst>
                </p:cNvPr>
                <p:cNvSpPr txBox="1"/>
                <p:nvPr/>
              </p:nvSpPr>
              <p:spPr>
                <a:xfrm>
                  <a:off x="9107935" y="2479202"/>
                  <a:ext cx="2019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B6DCE02D-016E-458E-9B3C-C55CC0E990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7935" y="2479202"/>
                  <a:ext cx="201978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8182" r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0BED0C-165A-4603-B913-7BF6CAE07CBD}"/>
                    </a:ext>
                  </a:extLst>
                </p:cNvPr>
                <p:cNvSpPr txBox="1"/>
                <p:nvPr/>
              </p:nvSpPr>
              <p:spPr>
                <a:xfrm>
                  <a:off x="8716791" y="1686944"/>
                  <a:ext cx="79913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C0BED0C-165A-4603-B913-7BF6CAE07C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6791" y="1686944"/>
                  <a:ext cx="799130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3740" r="-12977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2A48F54-2994-4439-8007-897E27A4FB25}"/>
                </a:ext>
              </a:extLst>
            </p:cNvPr>
            <p:cNvCxnSpPr/>
            <p:nvPr/>
          </p:nvCxnSpPr>
          <p:spPr>
            <a:xfrm flipH="1">
              <a:off x="8514223" y="2076955"/>
              <a:ext cx="482457" cy="186085"/>
            </a:xfrm>
            <a:prstGeom prst="straightConnector1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4645D10-8852-416F-9AAE-234D06C456A1}"/>
                </a:ext>
              </a:extLst>
            </p:cNvPr>
            <p:cNvCxnSpPr/>
            <p:nvPr/>
          </p:nvCxnSpPr>
          <p:spPr>
            <a:xfrm>
              <a:off x="6158609" y="2178769"/>
              <a:ext cx="1897941" cy="0"/>
            </a:xfrm>
            <a:prstGeom prst="straightConnector1">
              <a:avLst/>
            </a:prstGeom>
            <a:noFill/>
            <a:ln w="50800" cap="flat">
              <a:solidFill>
                <a:schemeClr val="accent5">
                  <a:lumMod val="75000"/>
                </a:schemeClr>
              </a:solidFill>
              <a:prstDash val="solid"/>
              <a:round/>
              <a:headEnd type="none"/>
              <a:tailEnd type="stealth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" name="TextBox 4"/>
            <p:cNvSpPr txBox="1"/>
            <p:nvPr/>
          </p:nvSpPr>
          <p:spPr>
            <a:xfrm>
              <a:off x="3232456" y="1274105"/>
              <a:ext cx="861770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 smtClean="0">
                  <a:ln>
                    <a:noFill/>
                  </a:ln>
                  <a:solidFill>
                    <a:srgbClr val="050505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2D pose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496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3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Disentangled CNN Architecture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8C423F-E005-431E-B019-907C52D10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r="10000"/>
          <a:stretch/>
        </p:blipFill>
        <p:spPr>
          <a:xfrm>
            <a:off x="1061542" y="1458769"/>
            <a:ext cx="1440000" cy="144000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24E1D4F-D978-451E-B0C0-195837C9705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36059" y="1452841"/>
          <a:ext cx="1440000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name="Image" r:id="rId5" imgW="2437920" imgH="2437920" progId="Photoshop.Image.18">
                  <p:embed/>
                </p:oleObj>
              </mc:Choice>
              <mc:Fallback>
                <p:oleObj name="Image" r:id="rId5" imgW="2437920" imgH="2437920" progId="Photoshop.Image.18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24E1D4F-D978-451E-B0C0-195837C97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36059" y="1452841"/>
                        <a:ext cx="1440000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4F7FBDF-92FF-4ECC-9B90-407DE5E49BEA}"/>
              </a:ext>
            </a:extLst>
          </p:cNvPr>
          <p:cNvSpPr/>
          <p:nvPr/>
        </p:nvSpPr>
        <p:spPr>
          <a:xfrm>
            <a:off x="2781485" y="1726850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09B9E8-938E-4799-A99C-F228AA4C11FB}"/>
              </a:ext>
            </a:extLst>
          </p:cNvPr>
          <p:cNvSpPr/>
          <p:nvPr/>
        </p:nvSpPr>
        <p:spPr>
          <a:xfrm>
            <a:off x="3155121" y="1909728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C4905C-F2E7-4619-8F6F-8756560D33E9}"/>
              </a:ext>
            </a:extLst>
          </p:cNvPr>
          <p:cNvSpPr/>
          <p:nvPr/>
        </p:nvSpPr>
        <p:spPr>
          <a:xfrm>
            <a:off x="4183973" y="1726850"/>
            <a:ext cx="272143" cy="90383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58A412-5490-435B-8BA5-81C9BB91F2F4}"/>
              </a:ext>
            </a:extLst>
          </p:cNvPr>
          <p:cNvSpPr/>
          <p:nvPr/>
        </p:nvSpPr>
        <p:spPr>
          <a:xfrm>
            <a:off x="3790017" y="1909728"/>
            <a:ext cx="272143" cy="54970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18C9B-000C-4FD9-90C3-FA433F9AC477}"/>
              </a:ext>
            </a:extLst>
          </p:cNvPr>
          <p:cNvSpPr txBox="1"/>
          <p:nvPr/>
        </p:nvSpPr>
        <p:spPr>
          <a:xfrm>
            <a:off x="3484406" y="1989441"/>
            <a:ext cx="255835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8A3CD3-D86A-4E71-81A2-E94E177C72D5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2501542" y="2178769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B7CBBB-8870-4EA9-B6A4-EFF27B3356B1}"/>
              </a:ext>
            </a:extLst>
          </p:cNvPr>
          <p:cNvCxnSpPr/>
          <p:nvPr/>
        </p:nvCxnSpPr>
        <p:spPr>
          <a:xfrm>
            <a:off x="4456116" y="2172841"/>
            <a:ext cx="279943" cy="0"/>
          </a:xfrm>
          <a:prstGeom prst="line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0D1CAB12-727D-4D3B-9E1F-2923B701BBA0}"/>
              </a:ext>
            </a:extLst>
          </p:cNvPr>
          <p:cNvSpPr/>
          <p:nvPr/>
        </p:nvSpPr>
        <p:spPr>
          <a:xfrm>
            <a:off x="7402161" y="1193110"/>
            <a:ext cx="2356395" cy="24172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645D10-8852-416F-9AAE-234D06C456A1}"/>
              </a:ext>
            </a:extLst>
          </p:cNvPr>
          <p:cNvCxnSpPr/>
          <p:nvPr/>
        </p:nvCxnSpPr>
        <p:spPr>
          <a:xfrm>
            <a:off x="6158609" y="2178769"/>
            <a:ext cx="1897941" cy="0"/>
          </a:xfrm>
          <a:prstGeom prst="straightConnector1">
            <a:avLst/>
          </a:prstGeom>
          <a:noFill/>
          <a:ln w="50800" cap="flat">
            <a:solidFill>
              <a:schemeClr val="accent5">
                <a:lumMod val="75000"/>
              </a:schemeClr>
            </a:solidFill>
            <a:prstDash val="solid"/>
            <a:round/>
            <a:headEnd type="none"/>
            <a:tailEnd type="stealth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Block Arc 75">
            <a:extLst>
              <a:ext uri="{FF2B5EF4-FFF2-40B4-BE49-F238E27FC236}">
                <a16:creationId xmlns:a16="http://schemas.microsoft.com/office/drawing/2014/main" id="{611F232C-2446-4251-8C61-48A119E30028}"/>
              </a:ext>
            </a:extLst>
          </p:cNvPr>
          <p:cNvSpPr/>
          <p:nvPr/>
        </p:nvSpPr>
        <p:spPr>
          <a:xfrm rot="10800000">
            <a:off x="7729094" y="2379878"/>
            <a:ext cx="1447800" cy="98128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5D662F7-80DF-4F6B-ACB0-1751783B3831}"/>
              </a:ext>
            </a:extLst>
          </p:cNvPr>
          <p:cNvSpPr/>
          <p:nvPr/>
        </p:nvSpPr>
        <p:spPr>
          <a:xfrm>
            <a:off x="8011216" y="2582155"/>
            <a:ext cx="871156" cy="183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1AD4457-94FC-42E5-9671-2384B04406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7455" r="17762" b="11461"/>
          <a:stretch/>
        </p:blipFill>
        <p:spPr>
          <a:xfrm rot="16200000" flipH="1" flipV="1">
            <a:off x="8111584" y="1809077"/>
            <a:ext cx="936077" cy="962388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1DBB6EE5-1301-4201-A41D-99F2A9F52600}"/>
              </a:ext>
            </a:extLst>
          </p:cNvPr>
          <p:cNvSpPr/>
          <p:nvPr/>
        </p:nvSpPr>
        <p:spPr>
          <a:xfrm>
            <a:off x="7534750" y="1223481"/>
            <a:ext cx="2162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Fisheye camera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8DF0F6D-BF52-4B07-B34D-7E36DC1AF94E}"/>
                  </a:ext>
                </a:extLst>
              </p:cNvPr>
              <p:cNvSpPr txBox="1"/>
              <p:nvPr/>
            </p:nvSpPr>
            <p:spPr>
              <a:xfrm>
                <a:off x="8056550" y="1835919"/>
                <a:ext cx="190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8DF0F6D-BF52-4B07-B34D-7E36DC1AF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550" y="1835919"/>
                <a:ext cx="190757" cy="276999"/>
              </a:xfrm>
              <a:prstGeom prst="rect">
                <a:avLst/>
              </a:prstGeom>
              <a:blipFill>
                <a:blip r:embed="rId8"/>
                <a:stretch>
                  <a:fillRect l="-19355" r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4859272-BD42-4608-B5A7-B1D9A472F324}"/>
              </a:ext>
            </a:extLst>
          </p:cNvPr>
          <p:cNvCxnSpPr/>
          <p:nvPr/>
        </p:nvCxnSpPr>
        <p:spPr>
          <a:xfrm>
            <a:off x="7984120" y="2493134"/>
            <a:ext cx="1264032" cy="1039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744CEC8-1DE7-4C85-B90E-86655D84EA74}"/>
              </a:ext>
            </a:extLst>
          </p:cNvPr>
          <p:cNvCxnSpPr/>
          <p:nvPr/>
        </p:nvCxnSpPr>
        <p:spPr>
          <a:xfrm flipV="1">
            <a:off x="7984119" y="1929610"/>
            <a:ext cx="358566" cy="56352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6DCE02D-016E-458E-9B3C-C55CC0E9907B}"/>
                  </a:ext>
                </a:extLst>
              </p:cNvPr>
              <p:cNvSpPr txBox="1"/>
              <p:nvPr/>
            </p:nvSpPr>
            <p:spPr>
              <a:xfrm>
                <a:off x="9107935" y="2479202"/>
                <a:ext cx="201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6DCE02D-016E-458E-9B3C-C55CC0E99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935" y="2479202"/>
                <a:ext cx="201978" cy="276999"/>
              </a:xfrm>
              <a:prstGeom prst="rect">
                <a:avLst/>
              </a:prstGeom>
              <a:blipFill>
                <a:blip r:embed="rId9"/>
                <a:stretch>
                  <a:fillRect l="-18182" r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C0BED0C-165A-4603-B913-7BF6CAE07CBD}"/>
                  </a:ext>
                </a:extLst>
              </p:cNvPr>
              <p:cNvSpPr txBox="1"/>
              <p:nvPr/>
            </p:nvSpPr>
            <p:spPr>
              <a:xfrm>
                <a:off x="8716791" y="1686944"/>
                <a:ext cx="7991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C0BED0C-165A-4603-B913-7BF6CAE07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6791" y="1686944"/>
                <a:ext cx="799130" cy="369332"/>
              </a:xfrm>
              <a:prstGeom prst="rect">
                <a:avLst/>
              </a:prstGeom>
              <a:blipFill>
                <a:blip r:embed="rId10"/>
                <a:stretch>
                  <a:fillRect l="-13740" r="-1297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2A48F54-2994-4439-8007-897E27A4FB25}"/>
              </a:ext>
            </a:extLst>
          </p:cNvPr>
          <p:cNvCxnSpPr/>
          <p:nvPr/>
        </p:nvCxnSpPr>
        <p:spPr>
          <a:xfrm flipH="1">
            <a:off x="8514223" y="2076955"/>
            <a:ext cx="482457" cy="186085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90550" y="1896120"/>
            <a:ext cx="6043999" cy="2773966"/>
            <a:chOff x="890550" y="1896120"/>
            <a:chExt cx="6043999" cy="2773966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5E52808-B395-4DA4-9E69-1A0DCB745BCF}"/>
                </a:ext>
              </a:extLst>
            </p:cNvPr>
            <p:cNvSpPr/>
            <p:nvPr/>
          </p:nvSpPr>
          <p:spPr>
            <a:xfrm>
              <a:off x="890550" y="3000408"/>
              <a:ext cx="5448633" cy="1669678"/>
            </a:xfrm>
            <a:prstGeom prst="roundRect">
              <a:avLst>
                <a:gd name="adj" fmla="val 796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8AA291-65A9-49B9-9431-B58DF2FF0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092" y="3100198"/>
              <a:ext cx="1440000" cy="144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C70ADD-9DAA-4807-9CB3-1B6A164F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609" y="3106010"/>
              <a:ext cx="1440000" cy="1440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766F45-EDBD-4825-99C6-63F3BCE42243}"/>
                </a:ext>
              </a:extLst>
            </p:cNvPr>
            <p:cNvSpPr/>
            <p:nvPr/>
          </p:nvSpPr>
          <p:spPr>
            <a:xfrm>
              <a:off x="2764035" y="3368279"/>
              <a:ext cx="272143" cy="903838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68A7803-4643-497E-A7DC-5147F66DDFE5}"/>
                </a:ext>
              </a:extLst>
            </p:cNvPr>
            <p:cNvSpPr/>
            <p:nvPr/>
          </p:nvSpPr>
          <p:spPr>
            <a:xfrm>
              <a:off x="3137671" y="3551157"/>
              <a:ext cx="272143" cy="549706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B0EB9D-D3CA-4B4F-8C67-55F016AB9877}"/>
                </a:ext>
              </a:extLst>
            </p:cNvPr>
            <p:cNvSpPr/>
            <p:nvPr/>
          </p:nvSpPr>
          <p:spPr>
            <a:xfrm>
              <a:off x="4166523" y="3368279"/>
              <a:ext cx="272143" cy="903838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6109E6-20BB-41A4-B3F1-F5B16954EC10}"/>
                </a:ext>
              </a:extLst>
            </p:cNvPr>
            <p:cNvSpPr txBox="1"/>
            <p:nvPr/>
          </p:nvSpPr>
          <p:spPr>
            <a:xfrm>
              <a:off x="3466956" y="3630870"/>
              <a:ext cx="255835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1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…</a:t>
              </a:r>
              <a:endPara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DD67945-04D6-476C-A57A-336616886E94}"/>
                </a:ext>
              </a:extLst>
            </p:cNvPr>
            <p:cNvCxnSpPr>
              <a:endCxn id="20" idx="1"/>
            </p:cNvCxnSpPr>
            <p:nvPr/>
          </p:nvCxnSpPr>
          <p:spPr>
            <a:xfrm>
              <a:off x="2484092" y="3820198"/>
              <a:ext cx="279943" cy="0"/>
            </a:xfrm>
            <a:prstGeom prst="line">
              <a:avLst/>
            </a:prstGeom>
            <a:noFill/>
            <a:ln w="508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1DCF9D-9470-4704-89AC-4738B156E0DA}"/>
                </a:ext>
              </a:extLst>
            </p:cNvPr>
            <p:cNvCxnSpPr/>
            <p:nvPr/>
          </p:nvCxnSpPr>
          <p:spPr>
            <a:xfrm>
              <a:off x="4438666" y="3814270"/>
              <a:ext cx="279943" cy="0"/>
            </a:xfrm>
            <a:prstGeom prst="line">
              <a:avLst/>
            </a:prstGeom>
            <a:noFill/>
            <a:ln w="508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28388CB2-BCDE-4E37-9F44-2D4DECA416F6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6158609" y="2178769"/>
              <a:ext cx="622641" cy="1647241"/>
            </a:xfrm>
            <a:prstGeom prst="bentConnector2">
              <a:avLst/>
            </a:prstGeom>
            <a:noFill/>
            <a:ln w="50800" cap="flat">
              <a:solidFill>
                <a:schemeClr val="accent5">
                  <a:lumMod val="75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AC2D84C-A0D3-4500-BB1C-1440AA738210}"/>
                </a:ext>
              </a:extLst>
            </p:cNvPr>
            <p:cNvSpPr/>
            <p:nvPr/>
          </p:nvSpPr>
          <p:spPr>
            <a:xfrm>
              <a:off x="6622095" y="2046315"/>
              <a:ext cx="312454" cy="312454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F98B687-D81F-40C3-B981-D0981593314F}"/>
                </a:ext>
              </a:extLst>
            </p:cNvPr>
            <p:cNvSpPr txBox="1"/>
            <p:nvPr/>
          </p:nvSpPr>
          <p:spPr>
            <a:xfrm>
              <a:off x="6632494" y="1896120"/>
              <a:ext cx="297513" cy="584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+</a:t>
              </a:r>
              <a:endParaRPr kumimoji="0" lang="zh-CN" alt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A4C5FED-27A8-4ED8-A7BD-C28A98606E28}"/>
                </a:ext>
              </a:extLst>
            </p:cNvPr>
            <p:cNvSpPr/>
            <p:nvPr/>
          </p:nvSpPr>
          <p:spPr>
            <a:xfrm>
              <a:off x="3791229" y="3551157"/>
              <a:ext cx="272143" cy="549706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spc="0" normalizeH="0" baseline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182212" y="2984623"/>
              <a:ext cx="868182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zoom-in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3232456" y="1274105"/>
            <a:ext cx="861770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2D pose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50505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493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48.4439"/>
  <p:tag name="ORIGINALWIDTH" val="1412.073"/>
  <p:tag name="OUTPUTDPI" val="1200"/>
  <p:tag name="LATEXADDIN" val="\documentclass{article}&#10;\usepackage{amsmath}&#10;\pagestyle{empty}&#10;\begin{document}&#10;&#10;$$&#10;\left[\begin{array}{c}x\\y\\z\end{array}\right] = \left[\begin{array}{c}u\\v\\f(\sqrt{u^2+v^2})\end{array}\right]&#10;$$&#10;&#10;&#10;\end{document}"/>
  <p:tag name="IGUANATEXSIZE" val="20"/>
  <p:tag name="IGUANATEXCURSOR" val="178"/>
  <p:tag name="TRANSPARENCY" val="True"/>
  <p:tag name="FILENAME" val=""/>
  <p:tag name="INPUTTYPE" val="0"/>
  <p:tag name="LATEXENGINEID" val="0"/>
  <p:tag name="TEMPFOLDER" val=".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1.2111"/>
  <p:tag name="ORIGINALWIDTH" val="1554.556"/>
  <p:tag name="OUTPUTDPI" val="1200"/>
  <p:tag name="LATEXADDIN" val="\documentclass{article}&#10;\usepackage{amsmath}&#10;\pagestyle{empty}&#10;\begin{document}&#10;&#10;$$&#10;P = \frac{d}{\sqrt{x^2+y^2+z^2}}\left[x,y,z\right]^T&#10;$$&#10;&#10;&#10;\end{document}"/>
  <p:tag name="IGUANATEXSIZE" val="20"/>
  <p:tag name="IGUANATEXCURSOR" val="137"/>
  <p:tag name="TRANSPARENCY" val="True"/>
  <p:tag name="FILENAME" val=""/>
  <p:tag name="INPUTTYPE" val="0"/>
  <p:tag name="LATEXENGINEID" val="0"/>
  <p:tag name="TEMPFOLDER" val=".\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50505"/>
      </a:dk1>
      <a:lt1>
        <a:srgbClr val="FFFFFF"/>
      </a:lt1>
      <a:dk2>
        <a:srgbClr val="A7A7A7"/>
      </a:dk2>
      <a:lt2>
        <a:srgbClr val="535353"/>
      </a:lt2>
      <a:accent1>
        <a:srgbClr val="F5DE7D"/>
      </a:accent1>
      <a:accent2>
        <a:srgbClr val="FCD4C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1" vertOverflow="overflow" horzOverflow="overflow" vert="horz" wrap="square" lIns="45718" tIns="45718" rIns="45718" bIns="45718" numCol="1" spcCol="3810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50505"/>
      </a:dk1>
      <a:lt1>
        <a:srgbClr val="FFFFFF"/>
      </a:lt1>
      <a:dk2>
        <a:srgbClr val="A7A7A7"/>
      </a:dk2>
      <a:lt2>
        <a:srgbClr val="535353"/>
      </a:lt2>
      <a:accent1>
        <a:srgbClr val="F5DE7D"/>
      </a:accent1>
      <a:accent2>
        <a:srgbClr val="FCD4C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50505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613</Words>
  <Application>Microsoft Office PowerPoint</Application>
  <PresentationFormat>Widescreen</PresentationFormat>
  <Paragraphs>211</Paragraphs>
  <Slides>24</Slides>
  <Notes>24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Helvetica</vt:lpstr>
      <vt:lpstr>Times New Roman</vt:lpstr>
      <vt:lpstr>Wingdings</vt:lpstr>
      <vt:lpstr>Office Theme</vt:lpstr>
      <vt:lpstr>Image</vt:lpstr>
      <vt:lpstr>Mo2Cap2: Real-time Mobile 3D Motion Capture with a Cap-mounted Fisheye Camera</vt:lpstr>
      <vt:lpstr>Problem &amp; Motivation</vt:lpstr>
      <vt:lpstr>Related Work</vt:lpstr>
      <vt:lpstr>Related Work</vt:lpstr>
      <vt:lpstr>Our Approach </vt:lpstr>
      <vt:lpstr>CNN-based 3D Pose Estimation</vt:lpstr>
      <vt:lpstr>Disentangled CNN Architecture</vt:lpstr>
      <vt:lpstr>Disentangled CNN Architecture</vt:lpstr>
      <vt:lpstr>Disentangled CNN Architecture</vt:lpstr>
      <vt:lpstr>Disentangled CNN Architecture</vt:lpstr>
      <vt:lpstr>Disentangled CNN Architecture</vt:lpstr>
      <vt:lpstr>PowerPoint Presentation</vt:lpstr>
      <vt:lpstr>Results</vt:lpstr>
      <vt:lpstr>Comparison</vt:lpstr>
      <vt:lpstr>Comparison</vt:lpstr>
      <vt:lpstr>Comparison</vt:lpstr>
      <vt:lpstr>Comparison</vt:lpstr>
      <vt:lpstr>Comparison</vt:lpstr>
      <vt:lpstr>Results on Daily Activities: Office</vt:lpstr>
      <vt:lpstr>Results on Daily Activities: Bicycling</vt:lpstr>
      <vt:lpstr>Results on Daily Activities: Sports</vt:lpstr>
      <vt:lpstr>Conclusion &amp; Potential Applications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wxu</cp:lastModifiedBy>
  <cp:revision>125</cp:revision>
  <dcterms:modified xsi:type="dcterms:W3CDTF">2019-08-21T11:50:06Z</dcterms:modified>
</cp:coreProperties>
</file>